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6" d="100"/>
          <a:sy n="116" d="100"/>
        </p:scale>
        <p:origin x="2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7/22/2016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studentactivities@northeas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tudentactivities@northeast.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necc.catertrax.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smtClean="0"/>
              <a:t>Club and organization officer training</a:t>
            </a:r>
            <a:endParaRPr lang="en-US" dirty="0"/>
          </a:p>
        </p:txBody>
      </p:sp>
      <p:sp>
        <p:nvSpPr>
          <p:cNvPr id="3" name="Subtitle 2"/>
          <p:cNvSpPr>
            <a:spLocks noGrp="1"/>
          </p:cNvSpPr>
          <p:nvPr>
            <p:ph type="subTitle" idx="1"/>
          </p:nvPr>
        </p:nvSpPr>
        <p:spPr/>
        <p:txBody>
          <a:bodyPr anchor="b"/>
          <a:lstStyle/>
          <a:p>
            <a:r>
              <a:rPr lang="en-US" dirty="0" smtClean="0"/>
              <a:t>Presented by Student Activities Office </a:t>
            </a:r>
            <a:endParaRPr lang="en-US" dirty="0"/>
          </a:p>
        </p:txBody>
      </p:sp>
    </p:spTree>
    <p:extLst>
      <p:ext uri="{BB962C8B-B14F-4D97-AF65-F5344CB8AC3E}">
        <p14:creationId xmlns:p14="http://schemas.microsoft.com/office/powerpoint/2010/main" val="78479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73" y="167259"/>
            <a:ext cx="6845439" cy="1507067"/>
          </a:xfrm>
        </p:spPr>
        <p:txBody>
          <a:bodyPr/>
          <a:lstStyle/>
          <a:p>
            <a:pPr algn="ctr"/>
            <a:r>
              <a:rPr lang="en-US" dirty="0" smtClean="0"/>
              <a:t>Forms &amp; Paperwork</a:t>
            </a:r>
            <a:br>
              <a:rPr lang="en-US" dirty="0" smtClean="0"/>
            </a:br>
            <a:r>
              <a:rPr lang="en-US" dirty="0" smtClean="0"/>
              <a:t>Request for Check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1112" y="433873"/>
            <a:ext cx="4702782" cy="6085955"/>
          </a:xfrm>
        </p:spPr>
      </p:pic>
      <p:sp>
        <p:nvSpPr>
          <p:cNvPr id="5" name="TextBox 4"/>
          <p:cNvSpPr txBox="1"/>
          <p:nvPr/>
        </p:nvSpPr>
        <p:spPr>
          <a:xfrm>
            <a:off x="519311" y="1811307"/>
            <a:ext cx="6298162" cy="5078313"/>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You would use this form if you are paying for a speaker/performer- attach W-9 &amp; contract/invoice</a:t>
            </a:r>
          </a:p>
          <a:p>
            <a:pPr marL="285750" indent="-285750">
              <a:buFont typeface="Wingdings" panose="05000000000000000000" pitchFamily="2" charset="2"/>
              <a:buChar char="Ø"/>
            </a:pPr>
            <a:r>
              <a:rPr lang="en-US" dirty="0" smtClean="0"/>
              <a:t>If a student incurs expenses for the organization- submit a request for check form to be reimbursed</a:t>
            </a:r>
          </a:p>
          <a:p>
            <a:pPr marL="742950" lvl="1" indent="-285750">
              <a:buFont typeface="Wingdings" panose="05000000000000000000" pitchFamily="2" charset="2"/>
              <a:buChar char="Ø"/>
            </a:pPr>
            <a:r>
              <a:rPr lang="en-US" dirty="0" smtClean="0"/>
              <a:t>UNLESS they are on the college payroll system (work study, student employee, </a:t>
            </a:r>
            <a:r>
              <a:rPr lang="en-US" dirty="0" err="1" smtClean="0"/>
              <a:t>etc</a:t>
            </a:r>
            <a:r>
              <a:rPr lang="en-US" dirty="0" smtClean="0"/>
              <a:t>) </a:t>
            </a:r>
          </a:p>
          <a:p>
            <a:pPr marL="285750" indent="-285750">
              <a:buFont typeface="Wingdings" panose="05000000000000000000" pitchFamily="2" charset="2"/>
              <a:buChar char="Ø"/>
            </a:pPr>
            <a:r>
              <a:rPr lang="en-US" dirty="0" smtClean="0"/>
              <a:t>Must include itemized receipts </a:t>
            </a:r>
          </a:p>
          <a:p>
            <a:pPr marL="285750" indent="-285750">
              <a:buFont typeface="Wingdings" panose="05000000000000000000" pitchFamily="2" charset="2"/>
              <a:buChar char="Ø"/>
            </a:pPr>
            <a:r>
              <a:rPr lang="en-US" dirty="0" smtClean="0"/>
              <a:t>This form requires:</a:t>
            </a:r>
          </a:p>
          <a:p>
            <a:pPr marL="742950" lvl="1" indent="-285750">
              <a:buFont typeface="Wingdings" panose="05000000000000000000" pitchFamily="2" charset="2"/>
              <a:buChar char="Ø"/>
            </a:pPr>
            <a:r>
              <a:rPr lang="en-US" dirty="0" smtClean="0"/>
              <a:t> The club account number</a:t>
            </a:r>
          </a:p>
          <a:p>
            <a:pPr marL="742950" lvl="1" indent="-285750">
              <a:buFont typeface="Wingdings" panose="05000000000000000000" pitchFamily="2" charset="2"/>
              <a:buChar char="Ø"/>
            </a:pPr>
            <a:r>
              <a:rPr lang="en-US" dirty="0" smtClean="0"/>
              <a:t>Club Officer Signature</a:t>
            </a:r>
          </a:p>
          <a:p>
            <a:pPr marL="742950" lvl="1" indent="-285750">
              <a:buFont typeface="Wingdings" panose="05000000000000000000" pitchFamily="2" charset="2"/>
              <a:buChar char="Ø"/>
            </a:pPr>
            <a:r>
              <a:rPr lang="en-US" dirty="0" smtClean="0"/>
              <a:t>Club Advisor Signature</a:t>
            </a:r>
          </a:p>
          <a:p>
            <a:pPr marL="742950" lvl="1" indent="-285750">
              <a:buFont typeface="Wingdings" panose="05000000000000000000" pitchFamily="2" charset="2"/>
              <a:buChar char="Ø"/>
            </a:pPr>
            <a:r>
              <a:rPr lang="en-US" dirty="0" smtClean="0"/>
              <a:t>Director of Student Activities </a:t>
            </a:r>
            <a:r>
              <a:rPr lang="en-US" dirty="0" smtClean="0"/>
              <a:t>Signature</a:t>
            </a:r>
          </a:p>
          <a:p>
            <a:pPr marL="742950" lvl="1" indent="-285750">
              <a:buFont typeface="Wingdings" panose="05000000000000000000" pitchFamily="2" charset="2"/>
              <a:buChar char="Ø"/>
            </a:pPr>
            <a:r>
              <a:rPr lang="en-US" dirty="0"/>
              <a:t>Receipt/bill/invoice</a:t>
            </a:r>
            <a:endParaRPr lang="en-US" dirty="0" smtClean="0"/>
          </a:p>
          <a:p>
            <a:pPr marL="742950" lvl="1" indent="-285750">
              <a:buFont typeface="Wingdings" panose="05000000000000000000" pitchFamily="2" charset="2"/>
              <a:buChar char="Ø"/>
            </a:pPr>
            <a:r>
              <a:rPr lang="en-US" dirty="0"/>
              <a:t>If applicable, a copy of your activity planning form should be attached as </a:t>
            </a:r>
            <a:r>
              <a:rPr lang="en-US" dirty="0" smtClean="0"/>
              <a:t>well</a:t>
            </a:r>
          </a:p>
          <a:p>
            <a:pPr marL="285750" indent="-285750">
              <a:buFont typeface="Wingdings" panose="05000000000000000000" pitchFamily="2" charset="2"/>
              <a:buChar char="Ø"/>
            </a:pPr>
            <a:r>
              <a:rPr lang="en-US" dirty="0" smtClean="0"/>
              <a:t>Must be turned in by noon Monday to Student Activities Office to be processed in same week</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212636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00" y="157928"/>
            <a:ext cx="8534400" cy="1507067"/>
          </a:xfrm>
        </p:spPr>
        <p:txBody>
          <a:bodyPr/>
          <a:lstStyle/>
          <a:p>
            <a:pPr algn="ctr"/>
            <a:r>
              <a:rPr lang="en-US" dirty="0" smtClean="0"/>
              <a:t>Forms &amp; Paperwork</a:t>
            </a:r>
            <a:r>
              <a:rPr lang="en-US" dirty="0"/>
              <a:t/>
            </a:r>
            <a:br>
              <a:rPr lang="en-US" dirty="0"/>
            </a:br>
            <a:r>
              <a:rPr lang="en-US" dirty="0" smtClean="0"/>
              <a:t> expense reimbursements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2645" y="263920"/>
            <a:ext cx="4799814" cy="6211526"/>
          </a:xfrm>
        </p:spPr>
      </p:pic>
      <p:sp>
        <p:nvSpPr>
          <p:cNvPr id="6" name="Rectangle 5"/>
          <p:cNvSpPr/>
          <p:nvPr/>
        </p:nvSpPr>
        <p:spPr>
          <a:xfrm>
            <a:off x="370115" y="1664995"/>
            <a:ext cx="6096000" cy="4524315"/>
          </a:xfrm>
          <a:prstGeom prst="rect">
            <a:avLst/>
          </a:prstGeom>
        </p:spPr>
        <p:txBody>
          <a:bodyPr>
            <a:spAutoFit/>
          </a:bodyPr>
          <a:lstStyle/>
          <a:p>
            <a:pPr marL="285750" indent="-285750">
              <a:buFont typeface="Wingdings" panose="05000000000000000000" pitchFamily="2" charset="2"/>
              <a:buChar char="Ø"/>
            </a:pPr>
            <a:r>
              <a:rPr lang="en-US" dirty="0"/>
              <a:t>If a </a:t>
            </a:r>
            <a:r>
              <a:rPr lang="en-US" dirty="0" smtClean="0"/>
              <a:t>Faculty/Staff member or student employee </a:t>
            </a:r>
            <a:r>
              <a:rPr lang="en-US" dirty="0"/>
              <a:t>incurs expenses for the organization- submit </a:t>
            </a:r>
            <a:r>
              <a:rPr lang="en-US" dirty="0" smtClean="0"/>
              <a:t>an expense reimbursement voucher</a:t>
            </a:r>
            <a:endParaRPr lang="en-US" dirty="0"/>
          </a:p>
          <a:p>
            <a:pPr marL="742950" lvl="1" indent="-285750">
              <a:buFont typeface="Wingdings" panose="05000000000000000000" pitchFamily="2" charset="2"/>
              <a:buChar char="Ø"/>
            </a:pPr>
            <a:r>
              <a:rPr lang="en-US" dirty="0"/>
              <a:t>UNLESS they are on the college payroll system (work study, student employee, </a:t>
            </a:r>
            <a:r>
              <a:rPr lang="en-US" dirty="0" smtClean="0"/>
              <a:t>etc.) </a:t>
            </a:r>
            <a:endParaRPr lang="en-US" dirty="0"/>
          </a:p>
          <a:p>
            <a:pPr marL="285750" indent="-285750">
              <a:buFont typeface="Wingdings" panose="05000000000000000000" pitchFamily="2" charset="2"/>
              <a:buChar char="Ø"/>
            </a:pPr>
            <a:r>
              <a:rPr lang="en-US" dirty="0"/>
              <a:t>Must include itemized receipts </a:t>
            </a:r>
          </a:p>
          <a:p>
            <a:pPr marL="285750" indent="-285750">
              <a:buFont typeface="Wingdings" panose="05000000000000000000" pitchFamily="2" charset="2"/>
              <a:buChar char="Ø"/>
            </a:pPr>
            <a:r>
              <a:rPr lang="en-US" dirty="0"/>
              <a:t>This form requires:</a:t>
            </a:r>
          </a:p>
          <a:p>
            <a:pPr marL="742950" lvl="1" indent="-285750">
              <a:buFont typeface="Wingdings" panose="05000000000000000000" pitchFamily="2" charset="2"/>
              <a:buChar char="Ø"/>
            </a:pPr>
            <a:r>
              <a:rPr lang="en-US" dirty="0"/>
              <a:t> The club account number</a:t>
            </a:r>
          </a:p>
          <a:p>
            <a:pPr marL="742950" lvl="1" indent="-285750">
              <a:buFont typeface="Wingdings" panose="05000000000000000000" pitchFamily="2" charset="2"/>
              <a:buChar char="Ø"/>
            </a:pPr>
            <a:r>
              <a:rPr lang="en-US" dirty="0"/>
              <a:t>Club Officer Signature</a:t>
            </a:r>
          </a:p>
          <a:p>
            <a:pPr marL="742950" lvl="1" indent="-285750">
              <a:buFont typeface="Wingdings" panose="05000000000000000000" pitchFamily="2" charset="2"/>
              <a:buChar char="Ø"/>
            </a:pPr>
            <a:r>
              <a:rPr lang="en-US" dirty="0"/>
              <a:t>Club Advisor Signature</a:t>
            </a:r>
          </a:p>
          <a:p>
            <a:pPr marL="742950" lvl="1" indent="-285750">
              <a:buFont typeface="Wingdings" panose="05000000000000000000" pitchFamily="2" charset="2"/>
              <a:buChar char="Ø"/>
            </a:pPr>
            <a:r>
              <a:rPr lang="en-US" dirty="0"/>
              <a:t>Director of Student Activities </a:t>
            </a:r>
            <a:r>
              <a:rPr lang="en-US" dirty="0" smtClean="0"/>
              <a:t>Signature</a:t>
            </a:r>
          </a:p>
          <a:p>
            <a:pPr marL="742950" lvl="1" indent="-285750">
              <a:buFont typeface="Wingdings" panose="05000000000000000000" pitchFamily="2" charset="2"/>
              <a:buChar char="Ø"/>
            </a:pPr>
            <a:r>
              <a:rPr lang="en-US" dirty="0" smtClean="0"/>
              <a:t>Receipts </a:t>
            </a:r>
            <a:endParaRPr lang="en-US" dirty="0" smtClean="0"/>
          </a:p>
          <a:p>
            <a:pPr marL="742950" lvl="1" indent="-285750">
              <a:buFont typeface="Wingdings" panose="05000000000000000000" pitchFamily="2" charset="2"/>
              <a:buChar char="Ø"/>
            </a:pPr>
            <a:r>
              <a:rPr lang="en-US" dirty="0" smtClean="0"/>
              <a:t>If applicable, a copy of your activity planning form should be attached as well</a:t>
            </a:r>
            <a:endParaRPr lang="en-US" dirty="0"/>
          </a:p>
          <a:p>
            <a:pPr marL="285750" indent="-285750">
              <a:buFont typeface="Wingdings" panose="05000000000000000000" pitchFamily="2" charset="2"/>
              <a:buChar char="Ø"/>
            </a:pPr>
            <a:r>
              <a:rPr lang="en-US" dirty="0"/>
              <a:t>Must be turned in by noon Monday to Student Activities Office to be processed in same week</a:t>
            </a:r>
          </a:p>
        </p:txBody>
      </p:sp>
    </p:spTree>
    <p:extLst>
      <p:ext uri="{BB962C8B-B14F-4D97-AF65-F5344CB8AC3E}">
        <p14:creationId xmlns:p14="http://schemas.microsoft.com/office/powerpoint/2010/main" val="4270165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71" y="101945"/>
            <a:ext cx="8534400" cy="1507067"/>
          </a:xfrm>
        </p:spPr>
        <p:txBody>
          <a:bodyPr>
            <a:normAutofit/>
          </a:bodyPr>
          <a:lstStyle/>
          <a:p>
            <a:pPr algn="ctr"/>
            <a:r>
              <a:rPr lang="en-US" sz="5400" dirty="0" smtClean="0"/>
              <a:t>Sales tax</a:t>
            </a:r>
            <a:endParaRPr lang="en-US" sz="5400" dirty="0"/>
          </a:p>
        </p:txBody>
      </p:sp>
      <p:sp>
        <p:nvSpPr>
          <p:cNvPr id="3" name="Content Placeholder 2"/>
          <p:cNvSpPr>
            <a:spLocks noGrp="1"/>
          </p:cNvSpPr>
          <p:nvPr>
            <p:ph idx="1"/>
          </p:nvPr>
        </p:nvSpPr>
        <p:spPr>
          <a:xfrm>
            <a:off x="637558" y="1264297"/>
            <a:ext cx="8534400" cy="5276462"/>
          </a:xfrm>
        </p:spPr>
        <p:txBody>
          <a:bodyPr>
            <a:normAutofit fontScale="92500" lnSpcReduction="20000"/>
          </a:bodyPr>
          <a:lstStyle/>
          <a:p>
            <a:r>
              <a:rPr lang="en-US" dirty="0" smtClean="0"/>
              <a:t>Sales Tax is payable on any fundraiser/activity where students sell products/services to individuals.</a:t>
            </a:r>
          </a:p>
          <a:p>
            <a:r>
              <a:rPr lang="en-US" dirty="0" smtClean="0"/>
              <a:t>While you may purchase the items to sell tax free (because the college is tax exempt), the college and your club account are billed for the sales tax when you sell the item. Please factor these taxes in to your overall sale price of items.</a:t>
            </a:r>
          </a:p>
          <a:p>
            <a:r>
              <a:rPr lang="en-US" dirty="0" smtClean="0"/>
              <a:t>Some common taxable club activities: </a:t>
            </a:r>
          </a:p>
          <a:p>
            <a:pPr lvl="1"/>
            <a:r>
              <a:rPr lang="en-US" dirty="0"/>
              <a:t>Candle sales, plant sales, butter braid sales, lanyard sales, etc. are all taxable revenues. </a:t>
            </a:r>
            <a:endParaRPr lang="en-US" dirty="0" smtClean="0"/>
          </a:p>
          <a:p>
            <a:pPr lvl="1"/>
            <a:r>
              <a:rPr lang="en-US" dirty="0" smtClean="0"/>
              <a:t>Coats/t-shirts </a:t>
            </a:r>
            <a:r>
              <a:rPr lang="en-US" dirty="0"/>
              <a:t>ordered by the clubs and bought by the students are taxable</a:t>
            </a:r>
            <a:r>
              <a:rPr lang="en-US" dirty="0" smtClean="0"/>
              <a:t>.</a:t>
            </a:r>
          </a:p>
          <a:p>
            <a:pPr lvl="1"/>
            <a:r>
              <a:rPr lang="en-US" dirty="0" smtClean="0"/>
              <a:t>Car </a:t>
            </a:r>
            <a:r>
              <a:rPr lang="en-US" dirty="0"/>
              <a:t>washes that have a set price is taxable revenue. However, if the carwash is advertised as “freewill donation”, the revenue is not taxable. </a:t>
            </a:r>
          </a:p>
          <a:p>
            <a:pPr lvl="1"/>
            <a:r>
              <a:rPr lang="en-US" dirty="0" smtClean="0"/>
              <a:t>All </a:t>
            </a:r>
            <a:r>
              <a:rPr lang="en-US" dirty="0"/>
              <a:t>admission monies are taxable—i.e. </a:t>
            </a:r>
            <a:r>
              <a:rPr lang="en-US" dirty="0" err="1"/>
              <a:t>spooktacular</a:t>
            </a:r>
            <a:r>
              <a:rPr lang="en-US" dirty="0"/>
              <a:t> ticket sales, </a:t>
            </a:r>
            <a:r>
              <a:rPr lang="en-US" dirty="0" smtClean="0"/>
              <a:t>corn maze </a:t>
            </a:r>
            <a:r>
              <a:rPr lang="en-US" dirty="0"/>
              <a:t>admission, home show admission, </a:t>
            </a:r>
            <a:r>
              <a:rPr lang="en-US" dirty="0" err="1"/>
              <a:t>etc</a:t>
            </a:r>
            <a:r>
              <a:rPr lang="en-US" dirty="0"/>
              <a:t> </a:t>
            </a:r>
          </a:p>
          <a:p>
            <a:r>
              <a:rPr lang="en-US" dirty="0" smtClean="0"/>
              <a:t>Some not taxable activities are: </a:t>
            </a:r>
          </a:p>
          <a:p>
            <a:pPr lvl="1"/>
            <a:r>
              <a:rPr lang="en-US" dirty="0" smtClean="0"/>
              <a:t>Bake </a:t>
            </a:r>
            <a:r>
              <a:rPr lang="en-US" dirty="0"/>
              <a:t>sale revenues are not taxable. </a:t>
            </a:r>
          </a:p>
          <a:p>
            <a:pPr lvl="1"/>
            <a:r>
              <a:rPr lang="en-US" dirty="0" smtClean="0"/>
              <a:t>Club </a:t>
            </a:r>
            <a:r>
              <a:rPr lang="en-US" dirty="0"/>
              <a:t>dues are not taxable. </a:t>
            </a:r>
          </a:p>
        </p:txBody>
      </p:sp>
    </p:spTree>
    <p:extLst>
      <p:ext uri="{BB962C8B-B14F-4D97-AF65-F5344CB8AC3E}">
        <p14:creationId xmlns:p14="http://schemas.microsoft.com/office/powerpoint/2010/main" val="4283795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4" y="83283"/>
            <a:ext cx="6711911" cy="1507067"/>
          </a:xfrm>
        </p:spPr>
        <p:txBody>
          <a:bodyPr/>
          <a:lstStyle/>
          <a:p>
            <a:pPr algn="ctr"/>
            <a:r>
              <a:rPr lang="en-US" dirty="0" smtClean="0"/>
              <a:t>Forms &amp; paperwork</a:t>
            </a:r>
            <a:br>
              <a:rPr lang="en-US" dirty="0" smtClean="0"/>
            </a:br>
            <a:r>
              <a:rPr lang="en-US" dirty="0" smtClean="0"/>
              <a:t>travel request</a:t>
            </a:r>
            <a:endParaRPr lang="en-US" dirty="0"/>
          </a:p>
        </p:txBody>
      </p:sp>
      <p:sp>
        <p:nvSpPr>
          <p:cNvPr id="3" name="Content Placeholder 2"/>
          <p:cNvSpPr>
            <a:spLocks noGrp="1"/>
          </p:cNvSpPr>
          <p:nvPr>
            <p:ph idx="1"/>
          </p:nvPr>
        </p:nvSpPr>
        <p:spPr>
          <a:xfrm>
            <a:off x="674881" y="1474573"/>
            <a:ext cx="6033829" cy="4893276"/>
          </a:xfrm>
        </p:spPr>
        <p:txBody>
          <a:bodyPr>
            <a:normAutofit fontScale="92500"/>
          </a:bodyPr>
          <a:lstStyle/>
          <a:p>
            <a:r>
              <a:rPr lang="en-US" dirty="0"/>
              <a:t>Student Travel- when traveling with a student group you must complete the following:</a:t>
            </a:r>
          </a:p>
          <a:p>
            <a:pPr lvl="1"/>
            <a:r>
              <a:rPr lang="en-US" dirty="0"/>
              <a:t>Complete Activity Planning Form prior to the trip</a:t>
            </a:r>
          </a:p>
          <a:p>
            <a:pPr lvl="1"/>
            <a:r>
              <a:rPr lang="en-US" dirty="0"/>
              <a:t>Include a list of all students attending the trip and their emergency contact information with the Activity Planning Form</a:t>
            </a:r>
          </a:p>
          <a:p>
            <a:r>
              <a:rPr lang="en-US" dirty="0" smtClean="0"/>
              <a:t>Your </a:t>
            </a:r>
            <a:r>
              <a:rPr lang="en-US" dirty="0" smtClean="0"/>
              <a:t>advisor will need to complete a travel request if they are traveling with the club </a:t>
            </a:r>
          </a:p>
          <a:p>
            <a:r>
              <a:rPr lang="en-US" dirty="0" smtClean="0"/>
              <a:t>These are available online and in the mailroom</a:t>
            </a:r>
          </a:p>
          <a:p>
            <a:r>
              <a:rPr lang="en-US" dirty="0" smtClean="0"/>
              <a:t>If you are taking a college vehicle, you will need to reserve that as soon as possible with the maintenance department, and factor in the gas money to your total cost (you club account will be billed for the gas)</a:t>
            </a:r>
          </a:p>
          <a:p>
            <a:endParaRPr lang="en-US" dirty="0"/>
          </a:p>
        </p:txBody>
      </p:sp>
      <p:pic>
        <p:nvPicPr>
          <p:cNvPr id="5" name="Picture 4"/>
          <p:cNvPicPr/>
          <p:nvPr/>
        </p:nvPicPr>
        <p:blipFill rotWithShape="1">
          <a:blip r:embed="rId2"/>
          <a:srcRect l="64085" t="8718" r="14263"/>
          <a:stretch/>
        </p:blipFill>
        <p:spPr bwMode="auto">
          <a:xfrm>
            <a:off x="6966915" y="83283"/>
            <a:ext cx="4901565" cy="64573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273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9281" y="135294"/>
            <a:ext cx="8001000" cy="1031034"/>
          </a:xfrm>
        </p:spPr>
        <p:txBody>
          <a:bodyPr anchor="t"/>
          <a:lstStyle/>
          <a:p>
            <a:pPr algn="ctr"/>
            <a:r>
              <a:rPr lang="en-US" dirty="0" smtClean="0"/>
              <a:t>Constitution &amp; Charter</a:t>
            </a:r>
            <a:endParaRPr lang="en-US" dirty="0"/>
          </a:p>
        </p:txBody>
      </p:sp>
      <p:sp>
        <p:nvSpPr>
          <p:cNvPr id="3" name="Subtitle 2"/>
          <p:cNvSpPr>
            <a:spLocks noGrp="1"/>
          </p:cNvSpPr>
          <p:nvPr>
            <p:ph type="subTitle" idx="1"/>
          </p:nvPr>
        </p:nvSpPr>
        <p:spPr>
          <a:xfrm>
            <a:off x="880156" y="1529876"/>
            <a:ext cx="7629362" cy="4637659"/>
          </a:xfrm>
        </p:spPr>
        <p:txBody>
          <a:bodyPr>
            <a:normAutofit/>
          </a:bodyPr>
          <a:lstStyle/>
          <a:p>
            <a:pPr marL="342900" indent="-342900">
              <a:buFont typeface="Wingdings" panose="05000000000000000000" pitchFamily="2" charset="2"/>
              <a:buChar char="Ø"/>
            </a:pPr>
            <a:r>
              <a:rPr lang="en-US" dirty="0" smtClean="0"/>
              <a:t>Constitutions &amp; Charters are on file in the Student Activities Office</a:t>
            </a:r>
          </a:p>
          <a:p>
            <a:pPr marL="342900" indent="-342900">
              <a:buFont typeface="Wingdings" panose="05000000000000000000" pitchFamily="2" charset="2"/>
              <a:buChar char="Ø"/>
            </a:pPr>
            <a:r>
              <a:rPr lang="en-US" dirty="0" smtClean="0"/>
              <a:t>Any amendments made to the club constitution needs to be submitted for approval by the Student Activities Office and Vice President of Student Services</a:t>
            </a:r>
          </a:p>
          <a:p>
            <a:pPr marL="342900" indent="-342900">
              <a:buFont typeface="Wingdings" panose="05000000000000000000" pitchFamily="2" charset="2"/>
              <a:buChar char="Ø"/>
            </a:pPr>
            <a:r>
              <a:rPr lang="en-US" dirty="0" smtClean="0"/>
              <a:t>If you are creating a new club, you can get the constitution and charter templates from the Student Activities Office.</a:t>
            </a:r>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3249926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1551" y="-50798"/>
            <a:ext cx="4643567" cy="601304"/>
          </a:xfrm>
        </p:spPr>
        <p:txBody>
          <a:bodyPr>
            <a:normAutofit fontScale="90000"/>
          </a:bodyPr>
          <a:lstStyle/>
          <a:p>
            <a:pPr algn="ctr"/>
            <a:r>
              <a:rPr lang="en-US" dirty="0" smtClean="0"/>
              <a:t>Advisor’s Role</a:t>
            </a:r>
            <a:endParaRPr lang="en-US" dirty="0"/>
          </a:p>
        </p:txBody>
      </p:sp>
      <p:sp>
        <p:nvSpPr>
          <p:cNvPr id="3" name="Content Placeholder 2"/>
          <p:cNvSpPr>
            <a:spLocks noGrp="1"/>
          </p:cNvSpPr>
          <p:nvPr>
            <p:ph idx="1"/>
          </p:nvPr>
        </p:nvSpPr>
        <p:spPr>
          <a:xfrm>
            <a:off x="516260" y="550506"/>
            <a:ext cx="10148629" cy="6307494"/>
          </a:xfrm>
        </p:spPr>
        <p:txBody>
          <a:bodyPr>
            <a:normAutofit fontScale="55000" lnSpcReduction="20000"/>
          </a:bodyPr>
          <a:lstStyle/>
          <a:p>
            <a:pPr marL="0" indent="0">
              <a:buNone/>
            </a:pPr>
            <a:r>
              <a:rPr lang="en-US" sz="2500" dirty="0" smtClean="0"/>
              <a:t>Club Advisors are there to assist your club in an advisory role as opposed to a directive capacity.  Student Clubs should be student lead (however, some advisors are more involved then others).   </a:t>
            </a:r>
          </a:p>
          <a:p>
            <a:pPr marL="0" indent="0">
              <a:buNone/>
            </a:pPr>
            <a:r>
              <a:rPr lang="en-US" sz="2500" dirty="0" smtClean="0"/>
              <a:t>Below is a list of the club advisor responsibilities; however, it is the club officers job to complete the paperwork and items listed, the Advisor is to ensure it is all turned in properly and on time.  </a:t>
            </a:r>
          </a:p>
          <a:p>
            <a:pPr marL="0" indent="0">
              <a:buNone/>
            </a:pPr>
            <a:r>
              <a:rPr lang="en-US" sz="2500" b="1" u="sng" dirty="0" smtClean="0"/>
              <a:t>Club </a:t>
            </a:r>
            <a:r>
              <a:rPr lang="en-US" sz="2500" b="1" u="sng" dirty="0"/>
              <a:t>Advisor Responsibilities</a:t>
            </a:r>
            <a:endParaRPr lang="en-US" sz="2500" dirty="0"/>
          </a:p>
          <a:p>
            <a:pPr lvl="0"/>
            <a:r>
              <a:rPr lang="en-US" sz="2500" dirty="0"/>
              <a:t>A</a:t>
            </a:r>
            <a:r>
              <a:rPr lang="en-US" sz="2500" dirty="0" smtClean="0"/>
              <a:t> </a:t>
            </a:r>
            <a:r>
              <a:rPr lang="en-US" sz="2500" dirty="0"/>
              <a:t>faculty/staff member or community leader approved by the Director of Student Activities. </a:t>
            </a:r>
          </a:p>
          <a:p>
            <a:pPr lvl="0"/>
            <a:r>
              <a:rPr lang="en-US" sz="2500" dirty="0"/>
              <a:t>Attend any advisor training and procedure review sessions.</a:t>
            </a:r>
          </a:p>
          <a:p>
            <a:pPr lvl="0"/>
            <a:r>
              <a:rPr lang="en-US" sz="2500" dirty="0"/>
              <a:t>Serve as a positive role model to the students and take an active role in helping students plan and administer meaningful programming that is consistent with the club’s purpose.</a:t>
            </a:r>
          </a:p>
          <a:p>
            <a:pPr lvl="0"/>
            <a:r>
              <a:rPr lang="en-US" sz="2500" dirty="0"/>
              <a:t>Attend all club activities, meetings, events, and trips in their entirety (unless excused by the Director of Student Activities).</a:t>
            </a:r>
          </a:p>
          <a:p>
            <a:pPr lvl="0"/>
            <a:r>
              <a:rPr lang="en-US" sz="2500" dirty="0"/>
              <a:t>Be well informed about all club activities and keep Student Activities Office informed. (Documentation of a  minimum of  three (3) meetings per semester and one community service project per year is required).</a:t>
            </a:r>
          </a:p>
          <a:p>
            <a:pPr lvl="0"/>
            <a:r>
              <a:rPr lang="en-US" sz="2500" dirty="0"/>
              <a:t>Ensure that all necessary club documentation is current and on file in the Student Activities Office.</a:t>
            </a:r>
          </a:p>
          <a:p>
            <a:pPr lvl="0"/>
            <a:r>
              <a:rPr lang="en-US" sz="2500" dirty="0"/>
              <a:t>Provide a list of student officers and club members to the Student Activities Office within one month from the start of each semester.</a:t>
            </a:r>
          </a:p>
          <a:p>
            <a:pPr lvl="0"/>
            <a:r>
              <a:rPr lang="en-US" sz="2500" dirty="0"/>
              <a:t>Submit an Activity &amp; Fundraising Planning Form for approval </a:t>
            </a:r>
            <a:r>
              <a:rPr lang="en-US" sz="2500" b="1" dirty="0"/>
              <a:t>prior</a:t>
            </a:r>
            <a:r>
              <a:rPr lang="en-US" sz="2500" dirty="0"/>
              <a:t> to proceeding with any event planning or fundraising activity.</a:t>
            </a:r>
          </a:p>
          <a:p>
            <a:pPr lvl="0"/>
            <a:r>
              <a:rPr lang="en-US" sz="2500" dirty="0"/>
              <a:t>Provide training to club officers on the process of balancing and monitoring the club account, fundraising and spending, and how to create meeting agendas and minutes and ensure minutes are submitted to the Student Activities Office within one week of each meeting.</a:t>
            </a:r>
          </a:p>
          <a:p>
            <a:pPr lvl="0"/>
            <a:r>
              <a:rPr lang="en-US" sz="2500" dirty="0"/>
              <a:t>Ensure College &amp; Club policies and procedures are followed in conducting all club activities as outlined in the Club Advisor Manual.</a:t>
            </a:r>
          </a:p>
          <a:p>
            <a:pPr lvl="0"/>
            <a:r>
              <a:rPr lang="en-US" sz="2500" dirty="0"/>
              <a:t>Inform the Director of Student Activities as soon as possible, if a club disbands or becomes inactive.</a:t>
            </a:r>
          </a:p>
          <a:p>
            <a:pPr lvl="0"/>
            <a:r>
              <a:rPr lang="en-US" sz="2500" dirty="0"/>
              <a:t>Before May 1 of each year, submit a written summary report of the activities accomplished by student club members.  </a:t>
            </a:r>
          </a:p>
          <a:p>
            <a:endParaRPr lang="en-US" dirty="0"/>
          </a:p>
        </p:txBody>
      </p:sp>
    </p:spTree>
    <p:extLst>
      <p:ext uri="{BB962C8B-B14F-4D97-AF65-F5344CB8AC3E}">
        <p14:creationId xmlns:p14="http://schemas.microsoft.com/office/powerpoint/2010/main" val="18810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46" y="177281"/>
            <a:ext cx="4205028" cy="731934"/>
          </a:xfrm>
        </p:spPr>
        <p:txBody>
          <a:bodyPr>
            <a:normAutofit fontScale="90000"/>
          </a:bodyPr>
          <a:lstStyle/>
          <a:p>
            <a:pPr algn="ctr"/>
            <a:r>
              <a:rPr lang="en-US" dirty="0" smtClean="0"/>
              <a:t>Planning an Event</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8548" t="8746" r="9295" b="16300"/>
          <a:stretch/>
        </p:blipFill>
        <p:spPr>
          <a:xfrm>
            <a:off x="5393094" y="6437"/>
            <a:ext cx="5756988" cy="6797027"/>
          </a:xfrm>
        </p:spPr>
      </p:pic>
      <p:sp>
        <p:nvSpPr>
          <p:cNvPr id="7" name="TextBox 6"/>
          <p:cNvSpPr txBox="1"/>
          <p:nvPr/>
        </p:nvSpPr>
        <p:spPr>
          <a:xfrm>
            <a:off x="572246" y="1362268"/>
            <a:ext cx="4460033"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Utilize this checklist when planning an event</a:t>
            </a:r>
          </a:p>
          <a:p>
            <a:pPr marL="285750" indent="-285750">
              <a:buFont typeface="Wingdings" panose="05000000000000000000" pitchFamily="2" charset="2"/>
              <a:buChar char="Ø"/>
            </a:pPr>
            <a:endParaRPr lang="en-US" dirty="0" smtClean="0"/>
          </a:p>
          <a:p>
            <a:endParaRPr lang="en-US" dirty="0" smtClean="0"/>
          </a:p>
        </p:txBody>
      </p:sp>
    </p:spTree>
    <p:extLst>
      <p:ext uri="{BB962C8B-B14F-4D97-AF65-F5344CB8AC3E}">
        <p14:creationId xmlns:p14="http://schemas.microsoft.com/office/powerpoint/2010/main" val="1212375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742" y="1"/>
            <a:ext cx="8534400" cy="821094"/>
          </a:xfrm>
        </p:spPr>
        <p:txBody>
          <a:bodyPr/>
          <a:lstStyle/>
          <a:p>
            <a:pPr algn="ctr"/>
            <a:r>
              <a:rPr lang="en-US" dirty="0" smtClean="0"/>
              <a:t>Running Effective Meetings</a:t>
            </a:r>
            <a:endParaRPr lang="en-US" dirty="0"/>
          </a:p>
        </p:txBody>
      </p:sp>
      <p:sp>
        <p:nvSpPr>
          <p:cNvPr id="3" name="Content Placeholder 2"/>
          <p:cNvSpPr>
            <a:spLocks noGrp="1"/>
          </p:cNvSpPr>
          <p:nvPr>
            <p:ph idx="1"/>
          </p:nvPr>
        </p:nvSpPr>
        <p:spPr>
          <a:xfrm>
            <a:off x="572244" y="844421"/>
            <a:ext cx="9756743" cy="5742991"/>
          </a:xfrm>
        </p:spPr>
        <p:txBody>
          <a:bodyPr/>
          <a:lstStyle/>
          <a:p>
            <a:r>
              <a:rPr lang="en-US" dirty="0" smtClean="0"/>
              <a:t>Have concrete goals at each meeting (follow the agenda)</a:t>
            </a:r>
          </a:p>
          <a:p>
            <a:r>
              <a:rPr lang="en-US" dirty="0" smtClean="0"/>
              <a:t>Make sure all members are aware in advance of meeting day, time, and location</a:t>
            </a:r>
          </a:p>
          <a:p>
            <a:r>
              <a:rPr lang="en-US" dirty="0" smtClean="0"/>
              <a:t>Always start a meeting on time</a:t>
            </a:r>
          </a:p>
          <a:p>
            <a:r>
              <a:rPr lang="en-US" dirty="0" smtClean="0"/>
              <a:t>Prepare the agenda (use the official template from Student Activities Office)</a:t>
            </a:r>
          </a:p>
          <a:p>
            <a:r>
              <a:rPr lang="en-US" dirty="0" smtClean="0"/>
              <a:t>Have a process for group decision making that is consistently used (refer to your club constitution)</a:t>
            </a:r>
          </a:p>
          <a:p>
            <a:r>
              <a:rPr lang="en-US" dirty="0" smtClean="0"/>
              <a:t>Keep the meeting on track- don’t be afraid to take control and refocus the group to the task at hand (politely) </a:t>
            </a:r>
          </a:p>
          <a:p>
            <a:r>
              <a:rPr lang="en-US" dirty="0" smtClean="0"/>
              <a:t>The secretary should be taking detailed minutes about what is discussed and decided on in meetings.</a:t>
            </a:r>
          </a:p>
          <a:p>
            <a:r>
              <a:rPr lang="en-US" dirty="0" smtClean="0"/>
              <a:t>Don’t be afraid to spice up your meeting.  Have a guest speaker or refreshments once in awhile, have a fun icebreaker at the beginning of the meeting to get to know each other even better.</a:t>
            </a:r>
          </a:p>
        </p:txBody>
      </p:sp>
    </p:spTree>
    <p:extLst>
      <p:ext uri="{BB962C8B-B14F-4D97-AF65-F5344CB8AC3E}">
        <p14:creationId xmlns:p14="http://schemas.microsoft.com/office/powerpoint/2010/main" val="3410878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783" y="120606"/>
            <a:ext cx="10251265" cy="747141"/>
          </a:xfrm>
        </p:spPr>
        <p:txBody>
          <a:bodyPr/>
          <a:lstStyle/>
          <a:p>
            <a:pPr algn="ctr"/>
            <a:r>
              <a:rPr lang="en-US" dirty="0" smtClean="0"/>
              <a:t>Recruiting and retaining members</a:t>
            </a:r>
            <a:endParaRPr lang="en-US" dirty="0"/>
          </a:p>
        </p:txBody>
      </p:sp>
      <p:sp>
        <p:nvSpPr>
          <p:cNvPr id="3" name="Content Placeholder 2"/>
          <p:cNvSpPr>
            <a:spLocks noGrp="1"/>
          </p:cNvSpPr>
          <p:nvPr>
            <p:ph idx="1"/>
          </p:nvPr>
        </p:nvSpPr>
        <p:spPr>
          <a:xfrm>
            <a:off x="572245" y="942392"/>
            <a:ext cx="8534400" cy="5458407"/>
          </a:xfrm>
        </p:spPr>
        <p:txBody>
          <a:bodyPr>
            <a:normAutofit fontScale="77500" lnSpcReduction="20000"/>
          </a:bodyPr>
          <a:lstStyle/>
          <a:p>
            <a:pPr marL="0" indent="0">
              <a:buNone/>
            </a:pPr>
            <a:r>
              <a:rPr lang="en-US" dirty="0" smtClean="0"/>
              <a:t>Recruit:</a:t>
            </a:r>
          </a:p>
          <a:p>
            <a:pPr>
              <a:buFont typeface="Wingdings" panose="05000000000000000000" pitchFamily="2" charset="2"/>
              <a:buChar char="Ø"/>
            </a:pPr>
            <a:r>
              <a:rPr lang="en-US" dirty="0" smtClean="0"/>
              <a:t>Recruit at the club fairs (root beer </a:t>
            </a:r>
            <a:r>
              <a:rPr lang="en-US" dirty="0" err="1" smtClean="0"/>
              <a:t>kegger</a:t>
            </a:r>
            <a:r>
              <a:rPr lang="en-US" dirty="0" smtClean="0"/>
              <a:t> during Welcome Week)</a:t>
            </a:r>
          </a:p>
          <a:p>
            <a:pPr>
              <a:buFont typeface="Wingdings" panose="05000000000000000000" pitchFamily="2" charset="2"/>
              <a:buChar char="Ø"/>
            </a:pPr>
            <a:r>
              <a:rPr lang="en-US" dirty="0" smtClean="0"/>
              <a:t>Set up informational tables in the Hawks Landing or Hawk </a:t>
            </a:r>
            <a:r>
              <a:rPr lang="en-US" dirty="0" smtClean="0"/>
              <a:t>Point</a:t>
            </a:r>
            <a:endParaRPr lang="en-US" dirty="0" smtClean="0"/>
          </a:p>
          <a:p>
            <a:pPr>
              <a:buFont typeface="Wingdings" panose="05000000000000000000" pitchFamily="2" charset="2"/>
              <a:buChar char="Ø"/>
            </a:pPr>
            <a:r>
              <a:rPr lang="en-US" dirty="0" smtClean="0"/>
              <a:t>Advertise on KHWK, What’s Happening, on bulletin boards</a:t>
            </a:r>
          </a:p>
          <a:p>
            <a:pPr>
              <a:buFont typeface="Wingdings" panose="05000000000000000000" pitchFamily="2" charset="2"/>
              <a:buChar char="Ø"/>
            </a:pPr>
            <a:r>
              <a:rPr lang="en-US" dirty="0" smtClean="0"/>
              <a:t>Use your current members to blast social media </a:t>
            </a:r>
          </a:p>
          <a:p>
            <a:pPr>
              <a:buFont typeface="Wingdings" panose="05000000000000000000" pitchFamily="2" charset="2"/>
              <a:buChar char="Ø"/>
            </a:pPr>
            <a:r>
              <a:rPr lang="en-US" dirty="0" smtClean="0"/>
              <a:t>Bring a friend incentive program</a:t>
            </a:r>
          </a:p>
          <a:p>
            <a:pPr marL="0" indent="0">
              <a:buNone/>
            </a:pPr>
            <a:r>
              <a:rPr lang="en-US" dirty="0" smtClean="0"/>
              <a:t>Retain:</a:t>
            </a:r>
          </a:p>
          <a:p>
            <a:pPr>
              <a:buFont typeface="Wingdings" panose="05000000000000000000" pitchFamily="2" charset="2"/>
              <a:buChar char="Ø"/>
            </a:pPr>
            <a:r>
              <a:rPr lang="en-US" dirty="0" smtClean="0"/>
              <a:t>Stay positive</a:t>
            </a:r>
          </a:p>
          <a:p>
            <a:pPr>
              <a:buFont typeface="Wingdings" panose="05000000000000000000" pitchFamily="2" charset="2"/>
              <a:buChar char="Ø"/>
            </a:pPr>
            <a:r>
              <a:rPr lang="en-US" dirty="0" smtClean="0"/>
              <a:t>Be consistent</a:t>
            </a:r>
          </a:p>
          <a:p>
            <a:pPr>
              <a:buFont typeface="Wingdings" panose="05000000000000000000" pitchFamily="2" charset="2"/>
              <a:buChar char="Ø"/>
            </a:pPr>
            <a:r>
              <a:rPr lang="en-US" dirty="0" smtClean="0"/>
              <a:t>When you make mistakes, admit it</a:t>
            </a:r>
          </a:p>
          <a:p>
            <a:pPr>
              <a:buFont typeface="Wingdings" panose="05000000000000000000" pitchFamily="2" charset="2"/>
              <a:buChar char="Ø"/>
            </a:pPr>
            <a:r>
              <a:rPr lang="en-US" dirty="0" smtClean="0"/>
              <a:t>Have confidence in your members</a:t>
            </a:r>
          </a:p>
          <a:p>
            <a:pPr>
              <a:buFont typeface="Wingdings" panose="05000000000000000000" pitchFamily="2" charset="2"/>
              <a:buChar char="Ø"/>
            </a:pPr>
            <a:r>
              <a:rPr lang="en-US" dirty="0" smtClean="0"/>
              <a:t>Explain why an idea won’t work- don’t just reject it- talk about it</a:t>
            </a:r>
          </a:p>
          <a:p>
            <a:pPr>
              <a:buFont typeface="Wingdings" panose="05000000000000000000" pitchFamily="2" charset="2"/>
              <a:buChar char="Ø"/>
            </a:pPr>
            <a:r>
              <a:rPr lang="en-US" dirty="0" smtClean="0"/>
              <a:t>Give members responsibility- bonus if you can assign tasks to people’s strengths (i.e.- someone artistic could make the flyers)</a:t>
            </a:r>
          </a:p>
          <a:p>
            <a:pPr>
              <a:buFont typeface="Wingdings" panose="05000000000000000000" pitchFamily="2" charset="2"/>
              <a:buChar char="Ø"/>
            </a:pPr>
            <a:r>
              <a:rPr lang="en-US" dirty="0" smtClean="0"/>
              <a:t>Let members know they are appreciated-both public recognition and private</a:t>
            </a:r>
          </a:p>
          <a:p>
            <a:pPr>
              <a:buFont typeface="Wingdings" panose="05000000000000000000" pitchFamily="2" charset="2"/>
              <a:buChar char="Ø"/>
            </a:pPr>
            <a:r>
              <a:rPr lang="en-US" dirty="0" smtClean="0"/>
              <a:t>Hold members accountable for assigned tasks – it takes everyone to make a group run effectively</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97682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0"/>
            <a:ext cx="7520473" cy="681827"/>
          </a:xfrm>
        </p:spPr>
        <p:txBody>
          <a:bodyPr/>
          <a:lstStyle/>
          <a:p>
            <a:pPr algn="ctr"/>
            <a:r>
              <a:rPr lang="en-US" dirty="0" smtClean="0"/>
              <a:t>Minutes and Agendas</a:t>
            </a:r>
            <a:endParaRPr lang="en-US" dirty="0"/>
          </a:p>
        </p:txBody>
      </p:sp>
      <p:sp>
        <p:nvSpPr>
          <p:cNvPr id="3" name="Content Placeholder 2"/>
          <p:cNvSpPr>
            <a:spLocks noGrp="1"/>
          </p:cNvSpPr>
          <p:nvPr>
            <p:ph idx="1"/>
          </p:nvPr>
        </p:nvSpPr>
        <p:spPr>
          <a:xfrm>
            <a:off x="242596" y="587828"/>
            <a:ext cx="7427944" cy="6172200"/>
          </a:xfrm>
        </p:spPr>
        <p:txBody>
          <a:bodyPr>
            <a:normAutofit fontScale="85000" lnSpcReduction="20000"/>
          </a:bodyPr>
          <a:lstStyle/>
          <a:p>
            <a:r>
              <a:rPr lang="en-US" dirty="0" smtClean="0"/>
              <a:t>Use the official Minutes and Agenda templates available through the Student Activities Office (email </a:t>
            </a:r>
            <a:r>
              <a:rPr lang="en-US" dirty="0" smtClean="0">
                <a:hlinkClick r:id="rId2"/>
              </a:rPr>
              <a:t>studentactivities@northeast.edu</a:t>
            </a:r>
            <a:r>
              <a:rPr lang="en-US" dirty="0" smtClean="0"/>
              <a:t> to receive the templates) </a:t>
            </a:r>
          </a:p>
          <a:p>
            <a:r>
              <a:rPr lang="en-US" dirty="0" smtClean="0"/>
              <a:t>Minutes must be on file in the Student Activities Office within one week of the meeting.</a:t>
            </a:r>
          </a:p>
          <a:p>
            <a:r>
              <a:rPr lang="en-US" dirty="0" smtClean="0"/>
              <a:t>Why take minutes? </a:t>
            </a:r>
          </a:p>
          <a:p>
            <a:pPr lvl="1"/>
            <a:r>
              <a:rPr lang="en-US" dirty="0" smtClean="0"/>
              <a:t>To provide a record of what was decided at meetings and why.</a:t>
            </a:r>
          </a:p>
          <a:p>
            <a:pPr lvl="1"/>
            <a:r>
              <a:rPr lang="en-US" dirty="0" smtClean="0"/>
              <a:t>For clarification and shared understanding among members.</a:t>
            </a:r>
          </a:p>
          <a:p>
            <a:pPr lvl="1"/>
            <a:r>
              <a:rPr lang="en-US" dirty="0" smtClean="0"/>
              <a:t>To provide an action plan to ensure the decisions are acted upon.</a:t>
            </a:r>
          </a:p>
          <a:p>
            <a:r>
              <a:rPr lang="en-US" dirty="0" smtClean="0"/>
              <a:t>Minutes should include:</a:t>
            </a:r>
          </a:p>
          <a:p>
            <a:pPr lvl="1"/>
            <a:r>
              <a:rPr lang="en-US" dirty="0" smtClean="0"/>
              <a:t>Date, time place</a:t>
            </a:r>
          </a:p>
          <a:p>
            <a:pPr lvl="1"/>
            <a:r>
              <a:rPr lang="en-US" dirty="0" smtClean="0"/>
              <a:t>Who attended and their role (i.e. President, Advisor)</a:t>
            </a:r>
          </a:p>
          <a:p>
            <a:pPr lvl="1"/>
            <a:r>
              <a:rPr lang="en-US" dirty="0" smtClean="0"/>
              <a:t>Agenda items, with summary of what was covered, who presented it, who was assigned tasks</a:t>
            </a:r>
          </a:p>
          <a:p>
            <a:pPr lvl="1"/>
            <a:r>
              <a:rPr lang="en-US" dirty="0" smtClean="0"/>
              <a:t>Motions and what the outcome of the motion was, including who made the motion and who seconded it.</a:t>
            </a:r>
          </a:p>
          <a:p>
            <a:pPr lvl="1"/>
            <a:r>
              <a:rPr lang="en-US" dirty="0" smtClean="0"/>
              <a:t>Any amendments to the motions should be included.</a:t>
            </a:r>
          </a:p>
          <a:p>
            <a:pPr lvl="1"/>
            <a:r>
              <a:rPr lang="en-US" dirty="0" smtClean="0"/>
              <a:t>What decisions were made in the course of the meeting. Include what the problem was, what alternatives were presented and what solution was agreed to. </a:t>
            </a:r>
          </a:p>
          <a:p>
            <a:pPr lvl="1"/>
            <a:r>
              <a:rPr lang="en-US" dirty="0" smtClean="0"/>
              <a:t>Action items, include who was assigned to what and what the timeframe for completion is. </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540" y="587828"/>
            <a:ext cx="4434162" cy="5738327"/>
          </a:xfrm>
          <a:prstGeom prst="rect">
            <a:avLst/>
          </a:prstGeom>
        </p:spPr>
      </p:pic>
    </p:spTree>
    <p:extLst>
      <p:ext uri="{BB962C8B-B14F-4D97-AF65-F5344CB8AC3E}">
        <p14:creationId xmlns:p14="http://schemas.microsoft.com/office/powerpoint/2010/main" val="96048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20200">
            <a:off x="5361959" y="569148"/>
            <a:ext cx="5324669" cy="1543697"/>
          </a:xfrm>
        </p:spPr>
        <p:txBody>
          <a:bodyPr/>
          <a:lstStyle/>
          <a:p>
            <a:pPr algn="ctr"/>
            <a:r>
              <a:rPr lang="en-US" sz="4800" dirty="0" smtClean="0"/>
              <a:t>Overview</a:t>
            </a:r>
            <a:endParaRPr lang="en-US" dirty="0"/>
          </a:p>
        </p:txBody>
      </p:sp>
      <p:sp>
        <p:nvSpPr>
          <p:cNvPr id="3" name="Content Placeholder 2"/>
          <p:cNvSpPr>
            <a:spLocks noGrp="1"/>
          </p:cNvSpPr>
          <p:nvPr>
            <p:ph idx="1"/>
          </p:nvPr>
        </p:nvSpPr>
        <p:spPr>
          <a:xfrm>
            <a:off x="768187" y="1744824"/>
            <a:ext cx="8534400" cy="4357051"/>
          </a:xfrm>
        </p:spPr>
        <p:txBody>
          <a:bodyPr>
            <a:noAutofit/>
          </a:bodyPr>
          <a:lstStyle/>
          <a:p>
            <a:r>
              <a:rPr lang="en-US" sz="3600" dirty="0" smtClean="0"/>
              <a:t>Club requirements</a:t>
            </a:r>
          </a:p>
          <a:p>
            <a:r>
              <a:rPr lang="en-US" sz="3600" dirty="0" smtClean="0"/>
              <a:t>Forms &amp; Paperwork</a:t>
            </a:r>
          </a:p>
          <a:p>
            <a:r>
              <a:rPr lang="en-US" sz="3600" dirty="0" smtClean="0"/>
              <a:t>Constitutions &amp; Charters </a:t>
            </a:r>
          </a:p>
          <a:p>
            <a:r>
              <a:rPr lang="en-US" sz="3600" dirty="0" smtClean="0"/>
              <a:t>Advisor Roles</a:t>
            </a:r>
          </a:p>
          <a:p>
            <a:r>
              <a:rPr lang="en-US" sz="3600" dirty="0" smtClean="0"/>
              <a:t>Planning an Event</a:t>
            </a:r>
          </a:p>
          <a:p>
            <a:r>
              <a:rPr lang="en-US" sz="3600" dirty="0" smtClean="0"/>
              <a:t>Running Effective Meetings</a:t>
            </a:r>
          </a:p>
          <a:p>
            <a:r>
              <a:rPr lang="en-US" sz="3600" dirty="0" smtClean="0"/>
              <a:t>Recruiting/Retaining Members</a:t>
            </a:r>
          </a:p>
          <a:p>
            <a:r>
              <a:rPr lang="en-US" sz="3600" dirty="0" smtClean="0"/>
              <a:t>Minutes/Agendas</a:t>
            </a:r>
          </a:p>
          <a:p>
            <a:endParaRPr lang="en-US" sz="3600" dirty="0"/>
          </a:p>
        </p:txBody>
      </p:sp>
    </p:spTree>
    <p:extLst>
      <p:ext uri="{BB962C8B-B14F-4D97-AF65-F5344CB8AC3E}">
        <p14:creationId xmlns:p14="http://schemas.microsoft.com/office/powerpoint/2010/main" val="1561703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983" y="456508"/>
            <a:ext cx="8534400" cy="1507067"/>
          </a:xfrm>
        </p:spPr>
        <p:txBody>
          <a:bodyPr/>
          <a:lstStyle/>
          <a:p>
            <a:pPr algn="ctr"/>
            <a:r>
              <a:rPr lang="en-US" dirty="0" smtClean="0"/>
              <a:t>QUESTIONS?? </a:t>
            </a:r>
            <a:endParaRPr lang="en-US" dirty="0"/>
          </a:p>
        </p:txBody>
      </p:sp>
      <p:sp>
        <p:nvSpPr>
          <p:cNvPr id="3" name="Content Placeholder 2"/>
          <p:cNvSpPr>
            <a:spLocks noGrp="1"/>
          </p:cNvSpPr>
          <p:nvPr>
            <p:ph idx="1"/>
          </p:nvPr>
        </p:nvSpPr>
        <p:spPr>
          <a:xfrm>
            <a:off x="1467983" y="1618862"/>
            <a:ext cx="8534400" cy="3615267"/>
          </a:xfrm>
        </p:spPr>
        <p:txBody>
          <a:bodyPr/>
          <a:lstStyle/>
          <a:p>
            <a:pPr marL="0" indent="0" algn="ctr">
              <a:buNone/>
            </a:pPr>
            <a:r>
              <a:rPr lang="en-US" dirty="0" smtClean="0"/>
              <a:t>Please contact the Student Activities Office to answer any additional questions you may have.</a:t>
            </a:r>
          </a:p>
          <a:p>
            <a:pPr marL="0" indent="0" algn="ctr">
              <a:buNone/>
            </a:pPr>
            <a:r>
              <a:rPr lang="en-US" dirty="0" smtClean="0"/>
              <a:t>402-844-7159</a:t>
            </a:r>
          </a:p>
          <a:p>
            <a:pPr marL="0" indent="0" algn="ctr">
              <a:buNone/>
            </a:pPr>
            <a:r>
              <a:rPr lang="en-US" dirty="0" smtClean="0">
                <a:hlinkClick r:id="rId2"/>
              </a:rPr>
              <a:t>studentactivities@northeast.edu</a:t>
            </a:r>
            <a:endParaRPr lang="en-US" dirty="0" smtClean="0"/>
          </a:p>
          <a:p>
            <a:pPr marL="0" indent="0" algn="ctr">
              <a:buNone/>
            </a:pPr>
            <a:endParaRPr lang="en-US" dirty="0"/>
          </a:p>
        </p:txBody>
      </p:sp>
    </p:spTree>
    <p:extLst>
      <p:ext uri="{BB962C8B-B14F-4D97-AF65-F5344CB8AC3E}">
        <p14:creationId xmlns:p14="http://schemas.microsoft.com/office/powerpoint/2010/main" val="85617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420" y="120606"/>
            <a:ext cx="8534400" cy="1507067"/>
          </a:xfrm>
        </p:spPr>
        <p:txBody>
          <a:bodyPr/>
          <a:lstStyle/>
          <a:p>
            <a:pPr algn="ctr"/>
            <a:r>
              <a:rPr lang="en-US" dirty="0" smtClean="0"/>
              <a:t>Club Requirements</a:t>
            </a:r>
            <a:endParaRPr lang="en-US" dirty="0"/>
          </a:p>
        </p:txBody>
      </p:sp>
      <p:sp>
        <p:nvSpPr>
          <p:cNvPr id="3" name="Content Placeholder 2"/>
          <p:cNvSpPr>
            <a:spLocks noGrp="1"/>
          </p:cNvSpPr>
          <p:nvPr>
            <p:ph idx="1"/>
          </p:nvPr>
        </p:nvSpPr>
        <p:spPr>
          <a:xfrm>
            <a:off x="1038775" y="1217644"/>
            <a:ext cx="8534400" cy="5351107"/>
          </a:xfrm>
        </p:spPr>
        <p:txBody>
          <a:bodyPr/>
          <a:lstStyle/>
          <a:p>
            <a:r>
              <a:rPr lang="en-US" dirty="0" smtClean="0"/>
              <a:t>Minimum of 6 meetings per year (3 per semester)</a:t>
            </a:r>
          </a:p>
          <a:p>
            <a:r>
              <a:rPr lang="en-US" dirty="0" smtClean="0"/>
              <a:t>Minutes on file at Student Activities Office within one week of meeting</a:t>
            </a:r>
          </a:p>
          <a:p>
            <a:r>
              <a:rPr lang="en-US" dirty="0" smtClean="0"/>
              <a:t>1 community service project per year</a:t>
            </a:r>
          </a:p>
          <a:p>
            <a:r>
              <a:rPr lang="en-US" dirty="0" smtClean="0"/>
              <a:t>List of club officers and members must be provided to Student Activities Office (within one month of start of each semester)</a:t>
            </a:r>
          </a:p>
          <a:p>
            <a:r>
              <a:rPr lang="en-US" dirty="0" smtClean="0"/>
              <a:t>Submit and receive approval on Activity &amp; Fundraising Planning Forms  prior to proceeding with any event planning or fundraising</a:t>
            </a:r>
          </a:p>
          <a:p>
            <a:pPr lvl="1"/>
            <a:r>
              <a:rPr lang="en-US" dirty="0" smtClean="0"/>
              <a:t>Activity Planning forms at least one week prior to planning event</a:t>
            </a:r>
          </a:p>
          <a:p>
            <a:pPr lvl="1"/>
            <a:r>
              <a:rPr lang="en-US" dirty="0" smtClean="0"/>
              <a:t>Fundraising forms at least one month prior to </a:t>
            </a:r>
            <a:r>
              <a:rPr lang="en-US" dirty="0" err="1" smtClean="0"/>
              <a:t>soliciating</a:t>
            </a:r>
            <a:r>
              <a:rPr lang="en-US" dirty="0" smtClean="0"/>
              <a:t> </a:t>
            </a:r>
          </a:p>
          <a:p>
            <a:r>
              <a:rPr lang="en-US" dirty="0" smtClean="0"/>
              <a:t>Follow all College and Club policies and procedures</a:t>
            </a:r>
          </a:p>
          <a:p>
            <a:endParaRPr lang="en-US" dirty="0"/>
          </a:p>
        </p:txBody>
      </p:sp>
    </p:spTree>
    <p:extLst>
      <p:ext uri="{BB962C8B-B14F-4D97-AF65-F5344CB8AC3E}">
        <p14:creationId xmlns:p14="http://schemas.microsoft.com/office/powerpoint/2010/main" val="701798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249" y="69895"/>
            <a:ext cx="6316824" cy="629902"/>
          </a:xfrm>
        </p:spPr>
        <p:txBody>
          <a:bodyPr>
            <a:noAutofit/>
          </a:bodyPr>
          <a:lstStyle/>
          <a:p>
            <a:pPr algn="ctr"/>
            <a:r>
              <a:rPr lang="en-US" sz="2800" dirty="0" smtClean="0"/>
              <a:t>Forms &amp; Paperwork</a:t>
            </a:r>
            <a:br>
              <a:rPr lang="en-US" sz="2800" dirty="0" smtClean="0"/>
            </a:br>
            <a:r>
              <a:rPr lang="en-US" sz="2800" dirty="0" smtClean="0"/>
              <a:t>Activity Planning FORM</a:t>
            </a:r>
            <a:endParaRPr lang="en-US" sz="2800" dirty="0"/>
          </a:p>
        </p:txBody>
      </p:sp>
      <p:sp>
        <p:nvSpPr>
          <p:cNvPr id="3" name="Content Placeholder 2"/>
          <p:cNvSpPr>
            <a:spLocks noGrp="1"/>
          </p:cNvSpPr>
          <p:nvPr>
            <p:ph idx="1"/>
          </p:nvPr>
        </p:nvSpPr>
        <p:spPr>
          <a:xfrm>
            <a:off x="158620" y="802434"/>
            <a:ext cx="6447453" cy="6484774"/>
          </a:xfrm>
        </p:spPr>
        <p:txBody>
          <a:bodyPr>
            <a:normAutofit fontScale="77500" lnSpcReduction="20000"/>
          </a:bodyPr>
          <a:lstStyle/>
          <a:p>
            <a:pPr marL="0" indent="0">
              <a:buNone/>
            </a:pPr>
            <a:r>
              <a:rPr lang="en-US" sz="1700" dirty="0" smtClean="0"/>
              <a:t>Before planning an event you must complete a Student Organization Activity planning form: </a:t>
            </a:r>
          </a:p>
          <a:p>
            <a:r>
              <a:rPr lang="en-US" sz="1700" dirty="0" smtClean="0"/>
              <a:t>Available in the mailroom or student activities office</a:t>
            </a:r>
          </a:p>
          <a:p>
            <a:r>
              <a:rPr lang="en-US" sz="1700" dirty="0" smtClean="0"/>
              <a:t>This form needs to be completed for all activities other then regularly scheduled meetings</a:t>
            </a:r>
          </a:p>
          <a:p>
            <a:r>
              <a:rPr lang="en-US" sz="1700" dirty="0" smtClean="0"/>
              <a:t>This includes both on and off campus events (all club sponsored events (on or off campus) must adhere to the Student Code of Conduct) </a:t>
            </a:r>
          </a:p>
          <a:p>
            <a:r>
              <a:rPr lang="en-US" sz="1700" dirty="0" smtClean="0"/>
              <a:t>For Activities (required one week in advance)</a:t>
            </a:r>
          </a:p>
          <a:p>
            <a:r>
              <a:rPr lang="en-US" sz="1700" dirty="0" smtClean="0"/>
              <a:t>For Fundraising (required one month in advance)</a:t>
            </a:r>
          </a:p>
          <a:p>
            <a:r>
              <a:rPr lang="en-US" sz="1700" dirty="0" smtClean="0"/>
              <a:t>Any donation over $250 must be documented with the foundation</a:t>
            </a:r>
          </a:p>
          <a:p>
            <a:r>
              <a:rPr lang="en-US" sz="1700" dirty="0" smtClean="0"/>
              <a:t>You are not allowed to solicit or fundraise until you have received approval</a:t>
            </a:r>
          </a:p>
          <a:p>
            <a:r>
              <a:rPr lang="en-US" sz="1700" dirty="0" smtClean="0"/>
              <a:t>You are not allowed to host and event/activity until you have received approval</a:t>
            </a:r>
          </a:p>
          <a:p>
            <a:r>
              <a:rPr lang="en-US" sz="1700" dirty="0"/>
              <a:t>Definitions for Activities: </a:t>
            </a:r>
            <a:endParaRPr lang="en-US" sz="1700" dirty="0" smtClean="0"/>
          </a:p>
          <a:p>
            <a:pPr lvl="1"/>
            <a:r>
              <a:rPr lang="en-US" sz="1400" dirty="0" smtClean="0"/>
              <a:t>Business- </a:t>
            </a:r>
            <a:r>
              <a:rPr lang="en-US" sz="1400" dirty="0"/>
              <a:t>Travel, guest speaker, </a:t>
            </a:r>
            <a:r>
              <a:rPr lang="en-US" sz="1400" dirty="0" err="1"/>
              <a:t>etc</a:t>
            </a:r>
            <a:r>
              <a:rPr lang="en-US" sz="1400" dirty="0"/>
              <a:t>, that would be either educational or beneficial to organization members toward the purpose of the organization</a:t>
            </a:r>
            <a:r>
              <a:rPr lang="en-US" sz="1400" dirty="0" smtClean="0"/>
              <a:t>.</a:t>
            </a:r>
          </a:p>
          <a:p>
            <a:pPr lvl="1"/>
            <a:r>
              <a:rPr lang="en-US" sz="1400" dirty="0" smtClean="0"/>
              <a:t> </a:t>
            </a:r>
            <a:r>
              <a:rPr lang="en-US" sz="1400" dirty="0"/>
              <a:t>Campus Service- Time, work, or money donated toward the NECC campus only (i.e. - Arbor Day tree planting). </a:t>
            </a:r>
            <a:endParaRPr lang="en-US" sz="1400" dirty="0" smtClean="0"/>
          </a:p>
          <a:p>
            <a:pPr lvl="1"/>
            <a:r>
              <a:rPr lang="en-US" sz="1400" dirty="0" smtClean="0"/>
              <a:t>Charitable- </a:t>
            </a:r>
            <a:r>
              <a:rPr lang="en-US" sz="1400" dirty="0"/>
              <a:t>Time, work, or money donated toward an individual or family (i.e. – gift for a birth, loss or illness in the family of an organization member, advisor, etc.). </a:t>
            </a:r>
            <a:endParaRPr lang="en-US" sz="1400" dirty="0" smtClean="0"/>
          </a:p>
          <a:p>
            <a:pPr lvl="1"/>
            <a:r>
              <a:rPr lang="en-US" sz="1400" dirty="0" smtClean="0"/>
              <a:t>Community </a:t>
            </a:r>
            <a:r>
              <a:rPr lang="en-US" sz="1400" dirty="0"/>
              <a:t>Service- Time, work, or money donated toward a local community (i.e. – clothing or food drives for the Norfolk Rescue Mission). </a:t>
            </a:r>
            <a:endParaRPr lang="en-US" sz="1400" dirty="0" smtClean="0"/>
          </a:p>
          <a:p>
            <a:pPr lvl="1"/>
            <a:r>
              <a:rPr lang="en-US" sz="1400" dirty="0" smtClean="0"/>
              <a:t>Fundraising- </a:t>
            </a:r>
            <a:r>
              <a:rPr lang="en-US" sz="1400" dirty="0"/>
              <a:t>Attempting to raise money for the organization (i.e. – bake sales, raffles, etc.) </a:t>
            </a:r>
            <a:endParaRPr lang="en-US" sz="1400" dirty="0" smtClean="0"/>
          </a:p>
          <a:p>
            <a:pPr lvl="1"/>
            <a:r>
              <a:rPr lang="en-US" sz="1400" dirty="0" smtClean="0"/>
              <a:t>Social- </a:t>
            </a:r>
            <a:r>
              <a:rPr lang="en-US" sz="1400" dirty="0"/>
              <a:t>Event with the main purpose of gaining new members, dinner for organization, etc. </a:t>
            </a:r>
            <a:endParaRPr lang="en-US" sz="1400"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653" y="111967"/>
            <a:ext cx="5155164" cy="6671388"/>
          </a:xfrm>
          <a:prstGeom prst="rect">
            <a:avLst/>
          </a:prstGeom>
        </p:spPr>
      </p:pic>
    </p:spTree>
    <p:extLst>
      <p:ext uri="{BB962C8B-B14F-4D97-AF65-F5344CB8AC3E}">
        <p14:creationId xmlns:p14="http://schemas.microsoft.com/office/powerpoint/2010/main" val="2910329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293" y="98854"/>
            <a:ext cx="8534400" cy="1507067"/>
          </a:xfrm>
        </p:spPr>
        <p:txBody>
          <a:bodyPr/>
          <a:lstStyle/>
          <a:p>
            <a:pPr algn="ctr"/>
            <a:r>
              <a:rPr lang="en-US" dirty="0"/>
              <a:t>Forms &amp; Paperwork</a:t>
            </a:r>
            <a:br>
              <a:rPr lang="en-US" dirty="0"/>
            </a:br>
            <a:r>
              <a:rPr lang="en-US" dirty="0"/>
              <a:t>Activity Planning FORM</a:t>
            </a:r>
          </a:p>
        </p:txBody>
      </p:sp>
      <p:sp>
        <p:nvSpPr>
          <p:cNvPr id="3" name="Content Placeholder 2"/>
          <p:cNvSpPr>
            <a:spLocks noGrp="1"/>
          </p:cNvSpPr>
          <p:nvPr>
            <p:ph idx="1"/>
          </p:nvPr>
        </p:nvSpPr>
        <p:spPr>
          <a:xfrm>
            <a:off x="610071" y="1295400"/>
            <a:ext cx="9382425" cy="5319584"/>
          </a:xfrm>
        </p:spPr>
        <p:txBody>
          <a:bodyPr>
            <a:normAutofit/>
          </a:bodyPr>
          <a:lstStyle/>
          <a:p>
            <a:r>
              <a:rPr lang="en-US" sz="2800" u="sng" dirty="0"/>
              <a:t>Contracts</a:t>
            </a:r>
            <a:r>
              <a:rPr lang="en-US" dirty="0"/>
              <a:t>- any contract for your club needs to be signed by </a:t>
            </a:r>
            <a:r>
              <a:rPr lang="en-US" dirty="0" smtClean="0"/>
              <a:t>the Vice President of </a:t>
            </a:r>
            <a:r>
              <a:rPr lang="en-US" dirty="0"/>
              <a:t>Administrative Services</a:t>
            </a:r>
          </a:p>
          <a:p>
            <a:pPr lvl="1"/>
            <a:r>
              <a:rPr lang="en-US" dirty="0" smtClean="0"/>
              <a:t>The Vice President of Administrative Services </a:t>
            </a:r>
            <a:r>
              <a:rPr lang="en-US" dirty="0"/>
              <a:t>signs all campus contracts</a:t>
            </a:r>
          </a:p>
          <a:p>
            <a:pPr lvl="1"/>
            <a:r>
              <a:rPr lang="en-US" dirty="0"/>
              <a:t>Includes: club retreats, performers/speakers, facility rentals, agreements, etc.  </a:t>
            </a:r>
          </a:p>
          <a:p>
            <a:pPr lvl="1"/>
            <a:r>
              <a:rPr lang="en-US" dirty="0"/>
              <a:t>There is a turnover time when turning in contracts </a:t>
            </a:r>
            <a:r>
              <a:rPr lang="en-US" dirty="0" smtClean="0"/>
              <a:t>for </a:t>
            </a:r>
            <a:r>
              <a:rPr lang="en-US" dirty="0"/>
              <a:t>signature, allow at least 2 weeks. </a:t>
            </a:r>
          </a:p>
          <a:p>
            <a:pPr lvl="1"/>
            <a:r>
              <a:rPr lang="en-US" dirty="0"/>
              <a:t>Email a copy to Stephanie Hecht and once the contract has been reviewed and ok’d you will need to send down 2 hard copies for signature, after the signed contract is returned, you will need to get the contract signed by the performer/business, and then send a completed copy of the contract back to Stephanie for their files.  </a:t>
            </a:r>
          </a:p>
          <a:p>
            <a:endParaRPr lang="en-US" dirty="0"/>
          </a:p>
        </p:txBody>
      </p:sp>
    </p:spTree>
    <p:extLst>
      <p:ext uri="{BB962C8B-B14F-4D97-AF65-F5344CB8AC3E}">
        <p14:creationId xmlns:p14="http://schemas.microsoft.com/office/powerpoint/2010/main" val="216092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038" y="1101012"/>
            <a:ext cx="5669934" cy="5197151"/>
          </a:xfrm>
        </p:spPr>
        <p:txBody>
          <a:bodyPr/>
          <a:lstStyle/>
          <a:p>
            <a:r>
              <a:rPr lang="en-US" dirty="0" smtClean="0"/>
              <a:t>A facility request needs to be completed to reserve a space on campus (available in the mailroom and online)</a:t>
            </a:r>
          </a:p>
          <a:p>
            <a:pPr lvl="1"/>
            <a:r>
              <a:rPr lang="en-US" dirty="0" smtClean="0"/>
              <a:t>They are submitted to Linda Luikens </a:t>
            </a:r>
          </a:p>
          <a:p>
            <a:pPr lvl="1"/>
            <a:r>
              <a:rPr lang="en-US" dirty="0" smtClean="0"/>
              <a:t>You can contact her in advance to see if the space is available prior to completing the form</a:t>
            </a:r>
          </a:p>
          <a:p>
            <a:r>
              <a:rPr lang="en-US" dirty="0" smtClean="0"/>
              <a:t>You are required to use food service on campus for any event requiring food unless it’s received through a donation</a:t>
            </a:r>
          </a:p>
          <a:p>
            <a:r>
              <a:rPr lang="en-US" dirty="0" smtClean="0"/>
              <a:t>To contact catering: 402-844-7167 or </a:t>
            </a:r>
            <a:r>
              <a:rPr lang="en-US" dirty="0" smtClean="0">
                <a:solidFill>
                  <a:srgbClr val="00B0F0"/>
                </a:solidFill>
                <a:hlinkClick r:id="rId2"/>
              </a:rPr>
              <a:t>https://necc.catertrax.com</a:t>
            </a:r>
            <a:endParaRPr lang="en-US" dirty="0" smtClean="0">
              <a:solidFill>
                <a:srgbClr val="00B0F0"/>
              </a:solidFill>
            </a:endParaRPr>
          </a:p>
          <a:p>
            <a:endParaRPr lang="en-US" dirty="0"/>
          </a:p>
        </p:txBody>
      </p:sp>
      <p:sp>
        <p:nvSpPr>
          <p:cNvPr id="4" name="Title 1"/>
          <p:cNvSpPr>
            <a:spLocks noGrp="1"/>
          </p:cNvSpPr>
          <p:nvPr>
            <p:ph type="title"/>
          </p:nvPr>
        </p:nvSpPr>
        <p:spPr>
          <a:xfrm>
            <a:off x="1611087" y="0"/>
            <a:ext cx="8534400" cy="1507067"/>
          </a:xfrm>
        </p:spPr>
        <p:txBody>
          <a:bodyPr/>
          <a:lstStyle/>
          <a:p>
            <a:pPr algn="ctr"/>
            <a:r>
              <a:rPr lang="en-US" dirty="0" smtClean="0"/>
              <a:t>Forms &amp; Paperwork</a:t>
            </a:r>
            <a:br>
              <a:rPr lang="en-US" dirty="0" smtClean="0"/>
            </a:br>
            <a:r>
              <a:rPr lang="en-US" dirty="0" smtClean="0"/>
              <a:t>Facility Request &amp; Food Service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287" y="1568957"/>
            <a:ext cx="6120149" cy="4729206"/>
          </a:xfrm>
          <a:prstGeom prst="rect">
            <a:avLst/>
          </a:prstGeom>
        </p:spPr>
      </p:pic>
    </p:spTree>
    <p:extLst>
      <p:ext uri="{BB962C8B-B14F-4D97-AF65-F5344CB8AC3E}">
        <p14:creationId xmlns:p14="http://schemas.microsoft.com/office/powerpoint/2010/main" val="3221091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926" y="0"/>
            <a:ext cx="8534400" cy="1507067"/>
          </a:xfrm>
        </p:spPr>
        <p:txBody>
          <a:bodyPr/>
          <a:lstStyle/>
          <a:p>
            <a:pPr algn="ctr"/>
            <a:r>
              <a:rPr lang="en-US" dirty="0" smtClean="0"/>
              <a:t>FORMS &amp; Paperwork </a:t>
            </a:r>
            <a:br>
              <a:rPr lang="en-US" dirty="0" smtClean="0"/>
            </a:br>
            <a:r>
              <a:rPr lang="en-US" dirty="0" smtClean="0"/>
              <a:t>ON Campus signs &amp; solicitations</a:t>
            </a:r>
            <a:endParaRPr lang="en-US" dirty="0"/>
          </a:p>
        </p:txBody>
      </p:sp>
      <p:sp>
        <p:nvSpPr>
          <p:cNvPr id="5" name="Content Placeholder 4"/>
          <p:cNvSpPr>
            <a:spLocks noGrp="1"/>
          </p:cNvSpPr>
          <p:nvPr>
            <p:ph idx="1"/>
          </p:nvPr>
        </p:nvSpPr>
        <p:spPr>
          <a:xfrm>
            <a:off x="503854" y="1259633"/>
            <a:ext cx="9946432" cy="5439747"/>
          </a:xfrm>
        </p:spPr>
        <p:txBody>
          <a:bodyPr>
            <a:normAutofit fontScale="85000" lnSpcReduction="20000"/>
          </a:bodyPr>
          <a:lstStyle/>
          <a:p>
            <a:r>
              <a:rPr lang="en-US" dirty="0" smtClean="0"/>
              <a:t>All posters/flyers must be stamped for approval by the College Welcome Center Receptionist prior to posting</a:t>
            </a:r>
          </a:p>
          <a:p>
            <a:r>
              <a:rPr lang="en-US" dirty="0" smtClean="0"/>
              <a:t>All solicitation on campus by clubs must be conducted in a manner that is not disruptive to College operations</a:t>
            </a:r>
          </a:p>
          <a:p>
            <a:r>
              <a:rPr lang="en-US" dirty="0"/>
              <a:t>The Procedural regulations: </a:t>
            </a:r>
            <a:endParaRPr lang="en-US" dirty="0" smtClean="0"/>
          </a:p>
          <a:p>
            <a:pPr marL="457200" lvl="1" indent="0">
              <a:buNone/>
            </a:pPr>
            <a:r>
              <a:rPr lang="en-US" dirty="0" smtClean="0"/>
              <a:t>1</a:t>
            </a:r>
            <a:r>
              <a:rPr lang="en-US" dirty="0"/>
              <a:t>. Signs may only be posted on bulletin boards or other places provided for that purpose. Some bulletin boards are reserved for specific use and may require special permission. </a:t>
            </a:r>
            <a:endParaRPr lang="en-US" dirty="0" smtClean="0"/>
          </a:p>
          <a:p>
            <a:pPr marL="457200" lvl="1" indent="0">
              <a:buNone/>
            </a:pPr>
            <a:r>
              <a:rPr lang="en-US" dirty="0" smtClean="0"/>
              <a:t>2</a:t>
            </a:r>
            <a:r>
              <a:rPr lang="en-US" dirty="0"/>
              <a:t>. The student services division may provide centrally located bulletin boards subject only to student services regulation</a:t>
            </a:r>
            <a:r>
              <a:rPr lang="en-US" dirty="0" smtClean="0"/>
              <a:t>.</a:t>
            </a:r>
          </a:p>
          <a:p>
            <a:pPr marL="457200" lvl="1" indent="0">
              <a:buNone/>
            </a:pPr>
            <a:r>
              <a:rPr lang="en-US" dirty="0" smtClean="0"/>
              <a:t>3</a:t>
            </a:r>
            <a:r>
              <a:rPr lang="en-US" dirty="0"/>
              <a:t>. The posting of signs is prohibited on utility poles, trees, painted surfaces and under windshield wipers. </a:t>
            </a:r>
            <a:endParaRPr lang="en-US" dirty="0" smtClean="0"/>
          </a:p>
          <a:p>
            <a:pPr marL="457200" lvl="1" indent="0">
              <a:buNone/>
            </a:pPr>
            <a:r>
              <a:rPr lang="en-US" dirty="0" smtClean="0"/>
              <a:t>4</a:t>
            </a:r>
            <a:r>
              <a:rPr lang="en-US" dirty="0"/>
              <a:t>. Commercial postings may be permitted only if approved by the Vice President of </a:t>
            </a:r>
            <a:r>
              <a:rPr lang="en-US" dirty="0" smtClean="0"/>
              <a:t>Student </a:t>
            </a:r>
            <a:r>
              <a:rPr lang="en-US" dirty="0"/>
              <a:t>Services or his/her authorized representative. Such approved posting must comply with all campus regulations and are permitted when of service to the campus community. </a:t>
            </a:r>
            <a:endParaRPr lang="en-US" dirty="0" smtClean="0"/>
          </a:p>
          <a:p>
            <a:pPr marL="457200" lvl="1" indent="0">
              <a:buNone/>
            </a:pPr>
            <a:r>
              <a:rPr lang="en-US" dirty="0" smtClean="0"/>
              <a:t>5. </a:t>
            </a:r>
            <a:r>
              <a:rPr lang="en-US" dirty="0"/>
              <a:t>Student and student organization signs are required to have the approval of the student services division prior to posting. </a:t>
            </a:r>
            <a:endParaRPr lang="en-US" dirty="0" smtClean="0"/>
          </a:p>
          <a:p>
            <a:pPr marL="457200" lvl="1" indent="0">
              <a:buNone/>
            </a:pPr>
            <a:r>
              <a:rPr lang="en-US" dirty="0" smtClean="0"/>
              <a:t>6. </a:t>
            </a:r>
            <a:r>
              <a:rPr lang="en-US" dirty="0"/>
              <a:t>Signs must contain the following information: (a) the name of the individual or organization responsible for the posting of the sign; (b) the name of an individual who is their authorized representative; (c) the imprint of the student services division authorization; and (d) a pull date. </a:t>
            </a:r>
            <a:endParaRPr lang="en-US" dirty="0" smtClean="0"/>
          </a:p>
          <a:p>
            <a:pPr marL="457200" lvl="1" indent="0">
              <a:buNone/>
            </a:pPr>
            <a:r>
              <a:rPr lang="en-US" dirty="0" smtClean="0"/>
              <a:t>7. </a:t>
            </a:r>
            <a:r>
              <a:rPr lang="en-US" dirty="0"/>
              <a:t>The person or organization shall remove each of its signs not later than fourteen days after posting or not later than one business day after the event to which the sign relates, whichever is earlier. Exceptions are at the discretion of the Vice President of Student Services. </a:t>
            </a:r>
          </a:p>
        </p:txBody>
      </p:sp>
    </p:spTree>
    <p:extLst>
      <p:ext uri="{BB962C8B-B14F-4D97-AF65-F5344CB8AC3E}">
        <p14:creationId xmlns:p14="http://schemas.microsoft.com/office/powerpoint/2010/main" val="592209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13" y="113910"/>
            <a:ext cx="6658981" cy="952101"/>
          </a:xfrm>
        </p:spPr>
        <p:txBody>
          <a:bodyPr>
            <a:normAutofit fontScale="90000"/>
          </a:bodyPr>
          <a:lstStyle/>
          <a:p>
            <a:pPr algn="ctr"/>
            <a:r>
              <a:rPr lang="en-US" dirty="0" smtClean="0"/>
              <a:t>FORMS &amp; Paperwork</a:t>
            </a:r>
            <a:r>
              <a:rPr lang="en-US" dirty="0"/>
              <a:t/>
            </a:r>
            <a:br>
              <a:rPr lang="en-US" dirty="0"/>
            </a:br>
            <a:r>
              <a:rPr lang="en-US" dirty="0" smtClean="0"/>
              <a:t>Business office information</a:t>
            </a:r>
            <a:endParaRPr lang="en-US" dirty="0"/>
          </a:p>
        </p:txBody>
      </p:sp>
      <p:sp>
        <p:nvSpPr>
          <p:cNvPr id="3" name="Content Placeholder 2"/>
          <p:cNvSpPr>
            <a:spLocks noGrp="1"/>
          </p:cNvSpPr>
          <p:nvPr>
            <p:ph idx="1"/>
          </p:nvPr>
        </p:nvSpPr>
        <p:spPr>
          <a:xfrm>
            <a:off x="133706" y="1653821"/>
            <a:ext cx="6649649" cy="5521335"/>
          </a:xfrm>
        </p:spPr>
        <p:txBody>
          <a:bodyPr>
            <a:normAutofit fontScale="85000" lnSpcReduction="10000"/>
          </a:bodyPr>
          <a:lstStyle/>
          <a:p>
            <a:r>
              <a:rPr lang="en-US" dirty="0" smtClean="0"/>
              <a:t>All club monies must be deposited within 24 hours to the Business Office and club account</a:t>
            </a:r>
          </a:p>
          <a:p>
            <a:r>
              <a:rPr lang="en-US" dirty="0" smtClean="0"/>
              <a:t>If there is a large event (corn maze, home show, spook-</a:t>
            </a:r>
            <a:r>
              <a:rPr lang="en-US" dirty="0" err="1" smtClean="0"/>
              <a:t>tacular</a:t>
            </a:r>
            <a:r>
              <a:rPr lang="en-US" dirty="0" smtClean="0"/>
              <a:t>, </a:t>
            </a:r>
            <a:r>
              <a:rPr lang="en-US" dirty="0" err="1" smtClean="0"/>
              <a:t>etc</a:t>
            </a:r>
            <a:r>
              <a:rPr lang="en-US" dirty="0" smtClean="0"/>
              <a:t>), your club advisor should work with the business office to deposit the money that evening. </a:t>
            </a:r>
          </a:p>
          <a:p>
            <a:r>
              <a:rPr lang="en-US" dirty="0" smtClean="0"/>
              <a:t>A club advisor or student should NEVER take the funds home with them.  </a:t>
            </a:r>
          </a:p>
          <a:p>
            <a:r>
              <a:rPr lang="en-US" dirty="0" smtClean="0"/>
              <a:t>A deposit sheet is required when making deposit (available at business office)</a:t>
            </a:r>
          </a:p>
          <a:p>
            <a:r>
              <a:rPr lang="en-US" dirty="0" smtClean="0"/>
              <a:t>Clubs are responsible for tracking their club balance (for up-to-date balances you can contact the Director of Student Activities or the Business Office</a:t>
            </a:r>
            <a:r>
              <a:rPr lang="en-US" dirty="0" smtClean="0"/>
              <a:t>)</a:t>
            </a:r>
          </a:p>
          <a:p>
            <a:r>
              <a:rPr lang="en-US" sz="1600" dirty="0"/>
              <a:t>Clubs can only accept cash or check (written out to Northeast Community College)  </a:t>
            </a:r>
          </a:p>
          <a:p>
            <a:pPr lvl="1"/>
            <a:r>
              <a:rPr lang="en-US" dirty="0"/>
              <a:t>If someone would like to pay via credit card or debit they need to call the </a:t>
            </a:r>
            <a:r>
              <a:rPr lang="en-US" dirty="0" smtClean="0"/>
              <a:t>Cashier -844-7001 </a:t>
            </a:r>
            <a:r>
              <a:rPr lang="en-US" dirty="0"/>
              <a:t>or stop down to the </a:t>
            </a:r>
            <a:r>
              <a:rPr lang="en-US" dirty="0" smtClean="0"/>
              <a:t>CWC business office </a:t>
            </a:r>
            <a:r>
              <a:rPr lang="en-US" dirty="0"/>
              <a:t>to make the charge.   </a:t>
            </a:r>
          </a:p>
          <a:p>
            <a:pPr lvl="1"/>
            <a:r>
              <a:rPr lang="en-US" dirty="0"/>
              <a:t>Student clubs can </a:t>
            </a:r>
            <a:r>
              <a:rPr lang="en-US" u="sng" dirty="0"/>
              <a:t>NOT</a:t>
            </a:r>
            <a:r>
              <a:rPr lang="en-US" dirty="0"/>
              <a:t> collect credit/debit card information- this is a violation of PCIDSS (Payment Card Industry Data Security Standard).  </a:t>
            </a:r>
          </a:p>
          <a:p>
            <a:endParaRPr lang="en-US" dirty="0" smtClean="0"/>
          </a:p>
          <a:p>
            <a:endParaRPr lang="en-US" dirty="0" smtClean="0"/>
          </a:p>
          <a:p>
            <a:endParaRPr lang="en-US"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l="62672" t="8148" r="13322"/>
          <a:stretch>
            <a:fillRect/>
          </a:stretch>
        </p:blipFill>
        <p:spPr bwMode="auto">
          <a:xfrm>
            <a:off x="6783355" y="382382"/>
            <a:ext cx="5158631" cy="616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38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03" y="-84149"/>
            <a:ext cx="8534400" cy="1507067"/>
          </a:xfrm>
        </p:spPr>
        <p:txBody>
          <a:bodyPr/>
          <a:lstStyle/>
          <a:p>
            <a:pPr algn="ctr"/>
            <a:r>
              <a:rPr lang="en-US" dirty="0" smtClean="0"/>
              <a:t>Forms &amp; Paperwork</a:t>
            </a:r>
            <a:br>
              <a:rPr lang="en-US" dirty="0" smtClean="0"/>
            </a:br>
            <a:r>
              <a:rPr lang="en-US" dirty="0" smtClean="0"/>
              <a:t>requisitions</a:t>
            </a:r>
            <a:endParaRPr lang="en-US" dirty="0"/>
          </a:p>
        </p:txBody>
      </p:sp>
      <p:sp>
        <p:nvSpPr>
          <p:cNvPr id="3" name="Content Placeholder 2"/>
          <p:cNvSpPr>
            <a:spLocks noGrp="1"/>
          </p:cNvSpPr>
          <p:nvPr>
            <p:ph idx="1"/>
          </p:nvPr>
        </p:nvSpPr>
        <p:spPr>
          <a:xfrm>
            <a:off x="87052" y="1782146"/>
            <a:ext cx="7134841" cy="5126616"/>
          </a:xfrm>
        </p:spPr>
        <p:txBody>
          <a:bodyPr>
            <a:normAutofit fontScale="92500" lnSpcReduction="20000"/>
          </a:bodyPr>
          <a:lstStyle/>
          <a:p>
            <a:r>
              <a:rPr lang="en-US" dirty="0" smtClean="0"/>
              <a:t>A requisition form is used for expenditures for goods and services, such as purchase orders  </a:t>
            </a:r>
          </a:p>
          <a:p>
            <a:r>
              <a:rPr lang="en-US" dirty="0" smtClean="0"/>
              <a:t>It requires:</a:t>
            </a:r>
          </a:p>
          <a:p>
            <a:pPr lvl="1"/>
            <a:r>
              <a:rPr lang="en-US" dirty="0" smtClean="0"/>
              <a:t> your club account number</a:t>
            </a:r>
          </a:p>
          <a:p>
            <a:pPr lvl="1"/>
            <a:r>
              <a:rPr lang="en-US" dirty="0" smtClean="0"/>
              <a:t>Club officer signature</a:t>
            </a:r>
          </a:p>
          <a:p>
            <a:pPr lvl="1"/>
            <a:r>
              <a:rPr lang="en-US" dirty="0" smtClean="0"/>
              <a:t>Advisor signature</a:t>
            </a:r>
          </a:p>
          <a:p>
            <a:pPr lvl="1"/>
            <a:r>
              <a:rPr lang="en-US" dirty="0" smtClean="0"/>
              <a:t>Director of Student Activities </a:t>
            </a:r>
            <a:r>
              <a:rPr lang="en-US" dirty="0" smtClean="0"/>
              <a:t>signature</a:t>
            </a:r>
          </a:p>
          <a:p>
            <a:pPr lvl="1"/>
            <a:r>
              <a:rPr lang="en-US" dirty="0" smtClean="0"/>
              <a:t>Copy of invoice, price quote, artwork, etc.</a:t>
            </a:r>
            <a:endParaRPr lang="en-US" dirty="0" smtClean="0"/>
          </a:p>
          <a:p>
            <a:r>
              <a:rPr lang="en-US" dirty="0" smtClean="0"/>
              <a:t>The Purchasing Department will then process your requisition in a timely manner (please be considerate in planning that this may take time)</a:t>
            </a:r>
          </a:p>
          <a:p>
            <a:r>
              <a:rPr lang="en-US" dirty="0" smtClean="0"/>
              <a:t>You are NOT allowed to place any orders for items (i.e. t-shirts)- you can contact the company and get price quotes but only Purchasing can place the order.</a:t>
            </a:r>
          </a:p>
          <a:p>
            <a:r>
              <a:rPr lang="en-US" dirty="0"/>
              <a:t>Must be turned in by noon Monday to Student Activities Office to be processed in same week</a:t>
            </a:r>
          </a:p>
          <a:p>
            <a:endParaRPr lang="en-US" dirty="0" smtClean="0"/>
          </a:p>
          <a:p>
            <a:pPr marL="0" indent="0">
              <a:buNone/>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893" y="423812"/>
            <a:ext cx="4798833" cy="6210254"/>
          </a:xfrm>
          <a:prstGeom prst="rect">
            <a:avLst/>
          </a:prstGeom>
        </p:spPr>
      </p:pic>
    </p:spTree>
    <p:extLst>
      <p:ext uri="{BB962C8B-B14F-4D97-AF65-F5344CB8AC3E}">
        <p14:creationId xmlns:p14="http://schemas.microsoft.com/office/powerpoint/2010/main" val="194229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5072</TotalTime>
  <Words>2601</Words>
  <Application>Microsoft Office PowerPoint</Application>
  <PresentationFormat>Widescreen</PresentationFormat>
  <Paragraphs>192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Century Gothic</vt:lpstr>
      <vt:lpstr>Wingdings</vt:lpstr>
      <vt:lpstr>Wingdings 3</vt:lpstr>
      <vt:lpstr>Slice</vt:lpstr>
      <vt:lpstr>Club and organization officer training</vt:lpstr>
      <vt:lpstr>Overview</vt:lpstr>
      <vt:lpstr>Club Requirements</vt:lpstr>
      <vt:lpstr>Forms &amp; Paperwork Activity Planning FORM</vt:lpstr>
      <vt:lpstr>Forms &amp; Paperwork Activity Planning FORM</vt:lpstr>
      <vt:lpstr>Forms &amp; Paperwork Facility Request &amp; Food Service</vt:lpstr>
      <vt:lpstr>FORMS &amp; Paperwork  ON Campus signs &amp; solicitations</vt:lpstr>
      <vt:lpstr>FORMS &amp; Paperwork Business office information</vt:lpstr>
      <vt:lpstr>Forms &amp; Paperwork requisitions</vt:lpstr>
      <vt:lpstr>Forms &amp; Paperwork Request for Check</vt:lpstr>
      <vt:lpstr>Forms &amp; Paperwork  expense reimbursements</vt:lpstr>
      <vt:lpstr>Sales tax</vt:lpstr>
      <vt:lpstr>Forms &amp; paperwork travel request</vt:lpstr>
      <vt:lpstr>Constitution &amp; Charter</vt:lpstr>
      <vt:lpstr>Advisor’s Role</vt:lpstr>
      <vt:lpstr>Planning an Event</vt:lpstr>
      <vt:lpstr>Running Effective Meetings</vt:lpstr>
      <vt:lpstr>Recruiting and retaining members</vt:lpstr>
      <vt:lpstr>Minutes and Agendas</vt:lpstr>
      <vt:lpstr>QUESTIONS?? </vt:lpstr>
    </vt:vector>
  </TitlesOfParts>
  <Company>Northeast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and organization officer training</dc:title>
  <dc:creator>Carissa Kollath</dc:creator>
  <cp:lastModifiedBy>Carissa Kollath</cp:lastModifiedBy>
  <cp:revision>30</cp:revision>
  <dcterms:created xsi:type="dcterms:W3CDTF">2015-07-14T15:22:28Z</dcterms:created>
  <dcterms:modified xsi:type="dcterms:W3CDTF">2016-07-22T19:24:03Z</dcterms:modified>
</cp:coreProperties>
</file>