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8" r:id="rId3"/>
    <p:sldId id="265" r:id="rId4"/>
    <p:sldId id="257" r:id="rId5"/>
    <p:sldId id="266" r:id="rId6"/>
    <p:sldId id="268" r:id="rId7"/>
    <p:sldId id="267" r:id="rId8"/>
    <p:sldId id="261" r:id="rId9"/>
    <p:sldId id="260" r:id="rId10"/>
    <p:sldId id="263" r:id="rId11"/>
    <p:sldId id="264" r:id="rId12"/>
    <p:sldId id="269" r:id="rId13"/>
    <p:sldId id="262" r:id="rId14"/>
    <p:sldId id="30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2F585E-4008-B7B9-B779-823BF80B811E}" name="Courtney Nelson" initials="CN" userId="S::cnelson10@northeast.edu::0f64e50d-6487-4157-bafb-1f33ee7d17d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urtney Nelson" userId="0f64e50d-6487-4157-bafb-1f33ee7d17d2" providerId="ADAL" clId="{E0961A8F-53A1-472B-BBE5-CD263BC1DC21}"/>
    <pc:docChg chg="modSld">
      <pc:chgData name="Courtney Nelson" userId="0f64e50d-6487-4157-bafb-1f33ee7d17d2" providerId="ADAL" clId="{E0961A8F-53A1-472B-BBE5-CD263BC1DC21}" dt="2026-07-27T20:12:14.096" v="2" actId="20577"/>
      <pc:docMkLst>
        <pc:docMk/>
      </pc:docMkLst>
      <pc:sldChg chg="modNotesTx">
        <pc:chgData name="Courtney Nelson" userId="0f64e50d-6487-4157-bafb-1f33ee7d17d2" providerId="ADAL" clId="{E0961A8F-53A1-472B-BBE5-CD263BC1DC21}" dt="2026-07-27T20:12:14.096" v="2" actId="20577"/>
        <pc:sldMkLst>
          <pc:docMk/>
          <pc:sldMk cId="3698894477" sldId="26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837B65-473F-4BBC-A1DB-38CA71187F2B}"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D4A45-EF70-4466-BFF4-1F850099396D}" type="slidenum">
              <a:rPr lang="en-US" smtClean="0"/>
              <a:t>‹#›</a:t>
            </a:fld>
            <a:endParaRPr lang="en-US"/>
          </a:p>
        </p:txBody>
      </p:sp>
    </p:spTree>
    <p:extLst>
      <p:ext uri="{BB962C8B-B14F-4D97-AF65-F5344CB8AC3E}">
        <p14:creationId xmlns:p14="http://schemas.microsoft.com/office/powerpoint/2010/main" val="2384587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homedepot.com/c/ai/how-to-revive-a-dying-houseplant/9ba683603be9fa5395fab9033f77b40"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easytogrowplants.com/how-to-water-houseplants-your-essential-guide-to-plant-hydration/"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ropnuts.com/plant-nutrient-deficiency-symptom-guide-for-crop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How to Revive a Dying Houseplant - The Home Depot</a:t>
            </a:r>
            <a:endParaRPr lang="en-US" dirty="0"/>
          </a:p>
          <a:p>
            <a:r>
              <a:rPr lang="en-US" dirty="0">
                <a:hlinkClick r:id="rId4"/>
              </a:rPr>
              <a:t>How To Water Houseplants: Your Essential Guide To Plant Hydration - Easy To Grow Plants</a:t>
            </a:r>
            <a:endParaRPr lang="en-US" dirty="0"/>
          </a:p>
        </p:txBody>
      </p:sp>
      <p:sp>
        <p:nvSpPr>
          <p:cNvPr id="4" name="Slide Number Placeholder 3"/>
          <p:cNvSpPr>
            <a:spLocks noGrp="1"/>
          </p:cNvSpPr>
          <p:nvPr>
            <p:ph type="sldNum" sz="quarter" idx="5"/>
          </p:nvPr>
        </p:nvSpPr>
        <p:spPr/>
        <p:txBody>
          <a:bodyPr/>
          <a:lstStyle/>
          <a:p>
            <a:fld id="{853D4A45-EF70-4466-BFF4-1F850099396D}" type="slidenum">
              <a:rPr lang="en-US" smtClean="0"/>
              <a:t>3</a:t>
            </a:fld>
            <a:endParaRPr lang="en-US"/>
          </a:p>
        </p:txBody>
      </p:sp>
    </p:spTree>
    <p:extLst>
      <p:ext uri="{BB962C8B-B14F-4D97-AF65-F5344CB8AC3E}">
        <p14:creationId xmlns:p14="http://schemas.microsoft.com/office/powerpoint/2010/main" val="1014179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Nutrient Deficiency Guide For Crops – </a:t>
            </a:r>
            <a:r>
              <a:rPr lang="en-US" dirty="0" err="1">
                <a:hlinkClick r:id="rId3"/>
              </a:rPr>
              <a:t>Cropnuts</a:t>
            </a:r>
            <a:r>
              <a:rPr lang="en-US" dirty="0"/>
              <a:t> https://cropnuts.com/plant-nutrient-deficiency-symptom-guide-for-crops/ This website has some photos of nutrient deficiency symptoms for nitrogen, phosphorus, and potassium. If you have time or want to go down this route, they provide a nice visual for your students. It goes on to show some of the deficiencies of other nutrients as well. </a:t>
            </a:r>
          </a:p>
        </p:txBody>
      </p:sp>
      <p:sp>
        <p:nvSpPr>
          <p:cNvPr id="4" name="Slide Number Placeholder 3"/>
          <p:cNvSpPr>
            <a:spLocks noGrp="1"/>
          </p:cNvSpPr>
          <p:nvPr>
            <p:ph type="sldNum" sz="quarter" idx="5"/>
          </p:nvPr>
        </p:nvSpPr>
        <p:spPr/>
        <p:txBody>
          <a:bodyPr/>
          <a:lstStyle/>
          <a:p>
            <a:fld id="{853D4A45-EF70-4466-BFF4-1F850099396D}" type="slidenum">
              <a:rPr lang="en-US" smtClean="0"/>
              <a:t>8</a:t>
            </a:fld>
            <a:endParaRPr lang="en-US"/>
          </a:p>
        </p:txBody>
      </p:sp>
    </p:spTree>
    <p:extLst>
      <p:ext uri="{BB962C8B-B14F-4D97-AF65-F5344CB8AC3E}">
        <p14:creationId xmlns:p14="http://schemas.microsoft.com/office/powerpoint/2010/main" val="3116071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pictures of plants in low, adequate, and high </a:t>
            </a:r>
            <a:r>
              <a:rPr lang="en-US" dirty="0" err="1"/>
              <a:t>pH.</a:t>
            </a:r>
            <a:endParaRPr lang="en-US" dirty="0"/>
          </a:p>
        </p:txBody>
      </p:sp>
      <p:sp>
        <p:nvSpPr>
          <p:cNvPr id="4" name="Slide Number Placeholder 3"/>
          <p:cNvSpPr>
            <a:spLocks noGrp="1"/>
          </p:cNvSpPr>
          <p:nvPr>
            <p:ph type="sldNum" sz="quarter" idx="5"/>
          </p:nvPr>
        </p:nvSpPr>
        <p:spPr/>
        <p:txBody>
          <a:bodyPr/>
          <a:lstStyle/>
          <a:p>
            <a:fld id="{853D4A45-EF70-4466-BFF4-1F850099396D}" type="slidenum">
              <a:rPr lang="en-US" smtClean="0"/>
              <a:t>9</a:t>
            </a:fld>
            <a:endParaRPr lang="en-US"/>
          </a:p>
        </p:txBody>
      </p:sp>
    </p:spTree>
    <p:extLst>
      <p:ext uri="{BB962C8B-B14F-4D97-AF65-F5344CB8AC3E}">
        <p14:creationId xmlns:p14="http://schemas.microsoft.com/office/powerpoint/2010/main" val="1837349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Anything that comes off soil has to be replaced. (Nutrient wise)</a:t>
            </a:r>
          </a:p>
        </p:txBody>
      </p:sp>
      <p:sp>
        <p:nvSpPr>
          <p:cNvPr id="4" name="Slide Number Placeholder 3"/>
          <p:cNvSpPr>
            <a:spLocks noGrp="1"/>
          </p:cNvSpPr>
          <p:nvPr>
            <p:ph type="sldNum" sz="quarter" idx="5"/>
          </p:nvPr>
        </p:nvSpPr>
        <p:spPr/>
        <p:txBody>
          <a:bodyPr/>
          <a:lstStyle/>
          <a:p>
            <a:fld id="{853D4A45-EF70-4466-BFF4-1F850099396D}" type="slidenum">
              <a:rPr lang="en-US" smtClean="0"/>
              <a:t>12</a:t>
            </a:fld>
            <a:endParaRPr lang="en-US"/>
          </a:p>
        </p:txBody>
      </p:sp>
    </p:spTree>
    <p:extLst>
      <p:ext uri="{BB962C8B-B14F-4D97-AF65-F5344CB8AC3E}">
        <p14:creationId xmlns:p14="http://schemas.microsoft.com/office/powerpoint/2010/main" val="2208168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2363"/>
            <a:ext cx="10782300" cy="2306637"/>
          </a:xfrm>
          <a:prstGeom prst="rect">
            <a:avLst/>
          </a:prstGeom>
        </p:spPr>
        <p:txBody>
          <a:bodyPr anchor="b"/>
          <a:lstStyle>
            <a:lvl1pPr algn="ctr">
              <a:defRPr sz="6000" baseline="0">
                <a:latin typeface="Calibri Light" panose="020F030202020403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47700" y="3429000"/>
            <a:ext cx="10782300" cy="145296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5419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061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47700" y="2162014"/>
            <a:ext cx="10782300" cy="35529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00483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61370" y="694607"/>
            <a:ext cx="10768629" cy="2734393"/>
          </a:xfrm>
          <a:prstGeom prst="rect">
            <a:avLst/>
          </a:prstGeom>
        </p:spPr>
        <p:txBody>
          <a:bodyPr anchor="b"/>
          <a:lstStyle>
            <a:lvl1pPr>
              <a:defRPr sz="6000" baseline="0">
                <a:solidFill>
                  <a:schemeClr val="bg1"/>
                </a:solidFill>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61370" y="3494868"/>
            <a:ext cx="10768629" cy="1579651"/>
          </a:xfrm>
        </p:spPr>
        <p:txBody>
          <a:bodyPr/>
          <a:lstStyle>
            <a:lvl1pPr marL="0" indent="0">
              <a:buNone/>
              <a:defRPr sz="2400" baseline="0">
                <a:solidFill>
                  <a:schemeClr val="bg2">
                    <a:lumMod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029593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799"/>
            <a:ext cx="10782300" cy="1414221"/>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47700" y="2185261"/>
            <a:ext cx="53721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85261"/>
            <a:ext cx="52578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1656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7701" y="685800"/>
            <a:ext cx="10797797"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47701" y="2100019"/>
            <a:ext cx="5349876"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47700" y="2991173"/>
            <a:ext cx="5424121"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79166" y="2100019"/>
            <a:ext cx="5376223"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79166" y="2991173"/>
            <a:ext cx="5450834"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1938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823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78538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1ACF26-A1E1-AF45-BE24-31F02C379381}"/>
              </a:ext>
            </a:extLst>
          </p:cNvPr>
          <p:cNvSpPr txBox="1"/>
          <p:nvPr/>
        </p:nvSpPr>
        <p:spPr>
          <a:xfrm>
            <a:off x="1991532" y="617607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86783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68">
          <p15:clr>
            <a:srgbClr val="FBAE40"/>
          </p15:clr>
        </p15:guide>
        <p15:guide id="2" pos="3840">
          <p15:clr>
            <a:srgbClr val="FBAE40"/>
          </p15:clr>
        </p15:guide>
        <p15:guide id="3" pos="7200">
          <p15:clr>
            <a:srgbClr val="FBAE40"/>
          </p15:clr>
        </p15:guide>
        <p15:guide id="4" pos="408">
          <p15:clr>
            <a:srgbClr val="FBAE40"/>
          </p15:clr>
        </p15:guide>
        <p15:guide id="5" orient="horz" pos="3576">
          <p15:clr>
            <a:srgbClr val="FBAE40"/>
          </p15:clr>
        </p15:guide>
        <p15:guide id="6" orient="horz" pos="43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261674" y="685801"/>
            <a:ext cx="6168325" cy="50291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863411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3924" y="685801"/>
            <a:ext cx="6176075" cy="50291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41710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4E29EF-EA91-3D4C-B70A-9380CB736A5D}"/>
              </a:ext>
            </a:extLst>
          </p:cNvPr>
          <p:cNvPicPr>
            <a:picLocks noChangeAspect="1"/>
          </p:cNvPicPr>
          <p:nvPr/>
        </p:nvPicPr>
        <p:blipFill>
          <a:blip r:embed="rId11"/>
          <a:srcRect/>
          <a:stretch/>
        </p:blipFill>
        <p:spPr>
          <a:xfrm>
            <a:off x="0" y="0"/>
            <a:ext cx="12191999" cy="6858000"/>
          </a:xfrm>
          <a:prstGeom prst="rect">
            <a:avLst/>
          </a:prstGeom>
        </p:spPr>
      </p:pic>
      <p:sp>
        <p:nvSpPr>
          <p:cNvPr id="3" name="Text Placeholder 2"/>
          <p:cNvSpPr>
            <a:spLocks noGrp="1"/>
          </p:cNvSpPr>
          <p:nvPr>
            <p:ph type="body" idx="1"/>
          </p:nvPr>
        </p:nvSpPr>
        <p:spPr>
          <a:xfrm>
            <a:off x="647700" y="1825625"/>
            <a:ext cx="10782300" cy="38893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81ABF082-7A8F-9D4D-97A7-7E7C3EABBB4A}"/>
              </a:ext>
            </a:extLst>
          </p:cNvPr>
          <p:cNvSpPr>
            <a:spLocks noGrp="1"/>
          </p:cNvSpPr>
          <p:nvPr>
            <p:ph type="title"/>
          </p:nvPr>
        </p:nvSpPr>
        <p:spPr>
          <a:xfrm>
            <a:off x="647700" y="685800"/>
            <a:ext cx="10782300" cy="1004888"/>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6615675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0" i="0" kern="1200" cap="all" baseline="0">
          <a:solidFill>
            <a:schemeClr val="bg1"/>
          </a:solidFill>
          <a:latin typeface="Calibri Light" panose="020F03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bg2">
              <a:lumMod val="50000"/>
            </a:schemeClr>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chemeClr val="bg2">
              <a:lumMod val="50000"/>
            </a:schemeClr>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bg2">
              <a:lumMod val="50000"/>
            </a:schemeClr>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08">
          <p15:clr>
            <a:srgbClr val="F26B43"/>
          </p15:clr>
        </p15:guide>
        <p15:guide id="4" pos="7200">
          <p15:clr>
            <a:srgbClr val="F26B43"/>
          </p15:clr>
        </p15:guide>
        <p15:guide id="5" orient="horz" pos="432">
          <p15:clr>
            <a:srgbClr val="F26B43"/>
          </p15:clr>
        </p15:guide>
        <p15:guide id="6" orient="horz" pos="3600">
          <p15:clr>
            <a:srgbClr val="F26B43"/>
          </p15:clr>
        </p15:guide>
        <p15:guide id="7" orient="horz" pos="3864">
          <p15:clr>
            <a:srgbClr val="F26B43"/>
          </p15:clr>
        </p15:guide>
        <p15:guide id="8" orient="horz" pos="34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72A71-1C66-0FCF-FE6B-17EB37077DFD}"/>
              </a:ext>
            </a:extLst>
          </p:cNvPr>
          <p:cNvSpPr>
            <a:spLocks noGrp="1"/>
          </p:cNvSpPr>
          <p:nvPr>
            <p:ph type="ctrTitle"/>
          </p:nvPr>
        </p:nvSpPr>
        <p:spPr/>
        <p:txBody>
          <a:bodyPr/>
          <a:lstStyle/>
          <a:p>
            <a:r>
              <a:rPr lang="en-US" dirty="0"/>
              <a:t>Solving the Soil</a:t>
            </a:r>
          </a:p>
        </p:txBody>
      </p:sp>
      <p:sp>
        <p:nvSpPr>
          <p:cNvPr id="3" name="Subtitle 2">
            <a:extLst>
              <a:ext uri="{FF2B5EF4-FFF2-40B4-BE49-F238E27FC236}">
                <a16:creationId xmlns:a16="http://schemas.microsoft.com/office/drawing/2014/main" id="{41E65E0B-E0C3-E5F9-1159-4642EED24005}"/>
              </a:ext>
            </a:extLst>
          </p:cNvPr>
          <p:cNvSpPr>
            <a:spLocks noGrp="1"/>
          </p:cNvSpPr>
          <p:nvPr>
            <p:ph type="subTitle" idx="1"/>
          </p:nvPr>
        </p:nvSpPr>
        <p:spPr/>
        <p:txBody>
          <a:bodyPr/>
          <a:lstStyle/>
          <a:p>
            <a:r>
              <a:rPr lang="en-US" dirty="0"/>
              <a:t>A Case Study</a:t>
            </a:r>
          </a:p>
        </p:txBody>
      </p:sp>
      <p:pic>
        <p:nvPicPr>
          <p:cNvPr id="5" name="Picture 4">
            <a:extLst>
              <a:ext uri="{FF2B5EF4-FFF2-40B4-BE49-F238E27FC236}">
                <a16:creationId xmlns:a16="http://schemas.microsoft.com/office/drawing/2014/main" id="{2624B06C-1B4D-02C4-EDDC-2FBDA52886C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72083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id="{6B856478-BCB8-1937-1110-60A09F431967}"/>
              </a:ext>
            </a:extLst>
          </p:cNvPr>
          <p:cNvSpPr>
            <a:spLocks noGrp="1"/>
          </p:cNvSpPr>
          <p:nvPr>
            <p:ph type="title"/>
          </p:nvPr>
        </p:nvSpPr>
        <p:spPr>
          <a:xfrm>
            <a:off x="647700" y="685800"/>
            <a:ext cx="4124325" cy="1371600"/>
          </a:xfrm>
        </p:spPr>
        <p:txBody>
          <a:bodyPr/>
          <a:lstStyle/>
          <a:p>
            <a:r>
              <a:rPr lang="en-US" dirty="0"/>
              <a:t>Nutrient Availability</a:t>
            </a:r>
          </a:p>
        </p:txBody>
      </p:sp>
      <p:sp>
        <p:nvSpPr>
          <p:cNvPr id="1033" name="Text Placeholder 3">
            <a:extLst>
              <a:ext uri="{FF2B5EF4-FFF2-40B4-BE49-F238E27FC236}">
                <a16:creationId xmlns:a16="http://schemas.microsoft.com/office/drawing/2014/main" id="{71E222BD-D975-27CE-46F0-A9F207DA9E2F}"/>
              </a:ext>
            </a:extLst>
          </p:cNvPr>
          <p:cNvSpPr>
            <a:spLocks noGrp="1"/>
          </p:cNvSpPr>
          <p:nvPr>
            <p:ph type="body" sz="half" idx="2"/>
          </p:nvPr>
        </p:nvSpPr>
        <p:spPr>
          <a:xfrm>
            <a:off x="647700" y="2057400"/>
            <a:ext cx="4124325" cy="3657600"/>
          </a:xfrm>
        </p:spPr>
        <p:txBody>
          <a:bodyPr/>
          <a:lstStyle/>
          <a:p>
            <a:endParaRPr lang="en-US"/>
          </a:p>
        </p:txBody>
      </p:sp>
      <p:pic>
        <p:nvPicPr>
          <p:cNvPr id="5" name="Picture 4" descr="A chart of different elements availability for the plant to take up the nutrient based on pH. The X axis is a range of pH from 5.0 to 9.0. There are 11 elements listed. If the band is wide for that nutrient, then that means that at that given pH, the nutrient is readily available. ">
            <a:extLst>
              <a:ext uri="{FF2B5EF4-FFF2-40B4-BE49-F238E27FC236}">
                <a16:creationId xmlns:a16="http://schemas.microsoft.com/office/drawing/2014/main" id="{775BD1BA-67C4-AE53-9D52-8D3A7C06CD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165860"/>
            <a:ext cx="4476930" cy="4549140"/>
          </a:xfrm>
          <a:prstGeom prst="rect">
            <a:avLst/>
          </a:prstGeom>
        </p:spPr>
      </p:pic>
      <p:pic>
        <p:nvPicPr>
          <p:cNvPr id="3" name="Picture 2">
            <a:extLst>
              <a:ext uri="{FF2B5EF4-FFF2-40B4-BE49-F238E27FC236}">
                <a16:creationId xmlns:a16="http://schemas.microsoft.com/office/drawing/2014/main" id="{C821FD36-E82F-A2CC-0CC0-2D5797B879D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39309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211C-46E1-167E-4DD5-969367959096}"/>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B47A535A-0C57-490A-E1D1-B60AD8E3B1E7}"/>
              </a:ext>
            </a:extLst>
          </p:cNvPr>
          <p:cNvSpPr>
            <a:spLocks noGrp="1"/>
          </p:cNvSpPr>
          <p:nvPr>
            <p:ph idx="1"/>
          </p:nvPr>
        </p:nvSpPr>
        <p:spPr>
          <a:xfrm>
            <a:off x="647700" y="2162014"/>
            <a:ext cx="3087721" cy="3552986"/>
          </a:xfrm>
        </p:spPr>
        <p:txBody>
          <a:bodyPr/>
          <a:lstStyle/>
          <a:p>
            <a:r>
              <a:rPr lang="en-US" dirty="0"/>
              <a:t>Let’s take a look at a soil test report!</a:t>
            </a:r>
          </a:p>
          <a:p>
            <a:endParaRPr lang="en-US" dirty="0"/>
          </a:p>
        </p:txBody>
      </p:sp>
      <p:pic>
        <p:nvPicPr>
          <p:cNvPr id="5" name="Picture 4" descr="A screenshot of a soil test report from Midwest Laboratories. Their logo is in the top middle, with the completed date of this soil sample on the top left: May 26, 2022. The table on the page has soil test report readings for 10 locations on Northeast's Urban Farm.">
            <a:extLst>
              <a:ext uri="{FF2B5EF4-FFF2-40B4-BE49-F238E27FC236}">
                <a16:creationId xmlns:a16="http://schemas.microsoft.com/office/drawing/2014/main" id="{F02AF188-64B8-C640-BE46-7F7D3529C200}"/>
              </a:ext>
            </a:extLst>
          </p:cNvPr>
          <p:cNvPicPr>
            <a:picLocks noChangeAspect="1"/>
          </p:cNvPicPr>
          <p:nvPr/>
        </p:nvPicPr>
        <p:blipFill>
          <a:blip r:embed="rId2"/>
          <a:stretch>
            <a:fillRect/>
          </a:stretch>
        </p:blipFill>
        <p:spPr>
          <a:xfrm>
            <a:off x="3881336" y="1048653"/>
            <a:ext cx="7151569" cy="5498061"/>
          </a:xfrm>
          <a:prstGeom prst="rect">
            <a:avLst/>
          </a:prstGeom>
        </p:spPr>
      </p:pic>
    </p:spTree>
    <p:extLst>
      <p:ext uri="{BB962C8B-B14F-4D97-AF65-F5344CB8AC3E}">
        <p14:creationId xmlns:p14="http://schemas.microsoft.com/office/powerpoint/2010/main" val="380968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72A9B-B5A4-F5F9-D27B-5FEADBBBB102}"/>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479C83E3-A1AF-CAEA-C3E1-97A942660204}"/>
              </a:ext>
            </a:extLst>
          </p:cNvPr>
          <p:cNvSpPr>
            <a:spLocks noGrp="1"/>
          </p:cNvSpPr>
          <p:nvPr>
            <p:ph idx="1"/>
          </p:nvPr>
        </p:nvSpPr>
        <p:spPr/>
        <p:txBody>
          <a:bodyPr/>
          <a:lstStyle/>
          <a:p>
            <a:r>
              <a:rPr lang="en-US" dirty="0"/>
              <a:t>Why is it important to do regular soil testing? </a:t>
            </a:r>
          </a:p>
          <a:p>
            <a:r>
              <a:rPr lang="en-US" dirty="0"/>
              <a:t>What nutrient challenges do you note on the Urban Farm?</a:t>
            </a:r>
          </a:p>
          <a:p>
            <a:r>
              <a:rPr lang="en-US" dirty="0"/>
              <a:t>Which plots were best for growing with minimal inputs?</a:t>
            </a:r>
          </a:p>
          <a:p>
            <a:r>
              <a:rPr lang="en-US" dirty="0"/>
              <a:t>Which plots were undesirable for growing pumpkins?</a:t>
            </a:r>
          </a:p>
          <a:p>
            <a:r>
              <a:rPr lang="en-US" dirty="0"/>
              <a:t>What does this information tell us about soil health and Urban Ag?</a:t>
            </a:r>
          </a:p>
          <a:p>
            <a:r>
              <a:rPr lang="en-US" dirty="0"/>
              <a:t>If the soil is not adequate for growing pumpkins, what other ideas might you have for producing an ag product on this site?</a:t>
            </a:r>
          </a:p>
        </p:txBody>
      </p:sp>
      <p:pic>
        <p:nvPicPr>
          <p:cNvPr id="5" name="Picture 4">
            <a:extLst>
              <a:ext uri="{FF2B5EF4-FFF2-40B4-BE49-F238E27FC236}">
                <a16:creationId xmlns:a16="http://schemas.microsoft.com/office/drawing/2014/main" id="{2651FBE4-230B-C2CD-CF20-EEAFB938270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698894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04516-F138-6FB6-47A2-B7EF2193BDD6}"/>
              </a:ext>
            </a:extLst>
          </p:cNvPr>
          <p:cNvSpPr>
            <a:spLocks noGrp="1"/>
          </p:cNvSpPr>
          <p:nvPr>
            <p:ph type="title"/>
          </p:nvPr>
        </p:nvSpPr>
        <p:spPr/>
        <p:txBody>
          <a:bodyPr/>
          <a:lstStyle/>
          <a:p>
            <a:r>
              <a:rPr lang="en-US" dirty="0"/>
              <a:t>Wrap up</a:t>
            </a:r>
          </a:p>
        </p:txBody>
      </p:sp>
      <p:sp>
        <p:nvSpPr>
          <p:cNvPr id="3" name="Content Placeholder 2">
            <a:extLst>
              <a:ext uri="{FF2B5EF4-FFF2-40B4-BE49-F238E27FC236}">
                <a16:creationId xmlns:a16="http://schemas.microsoft.com/office/drawing/2014/main" id="{61C9E20B-82B4-64A6-DE28-520F1A42FAE4}"/>
              </a:ext>
            </a:extLst>
          </p:cNvPr>
          <p:cNvSpPr>
            <a:spLocks noGrp="1"/>
          </p:cNvSpPr>
          <p:nvPr>
            <p:ph idx="1"/>
          </p:nvPr>
        </p:nvSpPr>
        <p:spPr/>
        <p:txBody>
          <a:bodyPr/>
          <a:lstStyle/>
          <a:p>
            <a:r>
              <a:rPr lang="en-US" dirty="0"/>
              <a:t>Note: soil health is a complex topic. We just scratched the surface today. </a:t>
            </a:r>
          </a:p>
          <a:p>
            <a:r>
              <a:rPr lang="en-US" dirty="0"/>
              <a:t>Who uses this knowledge? </a:t>
            </a:r>
          </a:p>
          <a:p>
            <a:pPr lvl="1"/>
            <a:r>
              <a:rPr lang="en-US" dirty="0"/>
              <a:t>Farmers, agronomists, ranchers with pasture, homeowners with gardens, landscapers, etc. </a:t>
            </a:r>
          </a:p>
          <a:p>
            <a:r>
              <a:rPr lang="en-US" dirty="0"/>
              <a:t>Chemistry is an important class to pay attention in to learn how these different concepts are used in science. You can then apply it to soil science! </a:t>
            </a:r>
          </a:p>
        </p:txBody>
      </p:sp>
      <p:pic>
        <p:nvPicPr>
          <p:cNvPr id="5" name="Picture 4">
            <a:extLst>
              <a:ext uri="{FF2B5EF4-FFF2-40B4-BE49-F238E27FC236}">
                <a16:creationId xmlns:a16="http://schemas.microsoft.com/office/drawing/2014/main" id="{8EA979B0-AC77-BD1D-3945-F93F28693C1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652669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BE56-115C-32B7-05EE-613248CD2C45}"/>
              </a:ext>
            </a:extLst>
          </p:cNvPr>
          <p:cNvSpPr>
            <a:spLocks noGrp="1"/>
          </p:cNvSpPr>
          <p:nvPr>
            <p:ph type="title"/>
          </p:nvPr>
        </p:nvSpPr>
        <p:spPr/>
        <p:txBody>
          <a:bodyPr/>
          <a:lstStyle/>
          <a:p>
            <a:r>
              <a:rPr lang="en-US" dirty="0"/>
              <a:t>Grant Acknowledgements</a:t>
            </a:r>
          </a:p>
        </p:txBody>
      </p:sp>
      <p:sp>
        <p:nvSpPr>
          <p:cNvPr id="3" name="Content Placeholder 2">
            <a:extLst>
              <a:ext uri="{FF2B5EF4-FFF2-40B4-BE49-F238E27FC236}">
                <a16:creationId xmlns:a16="http://schemas.microsoft.com/office/drawing/2014/main" id="{491C46D3-1479-BC76-741C-1172591D2172}"/>
              </a:ext>
            </a:extLst>
          </p:cNvPr>
          <p:cNvSpPr>
            <a:spLocks noGrp="1"/>
          </p:cNvSpPr>
          <p:nvPr>
            <p:ph idx="1"/>
          </p:nvPr>
        </p:nvSpPr>
        <p:spPr/>
        <p:txBody>
          <a:bodyPr/>
          <a:lstStyle/>
          <a:p>
            <a:r>
              <a:rPr lang="en-US" dirty="0"/>
              <a:t>This material is based upon work supported by the National Science Foundation under Grant No. 2202151. Any opinions, findings, and conclusions or recommendations expressed in this material are those of the author(s) and do not necessarily reflect the views of the National Science Foundation.</a:t>
            </a:r>
          </a:p>
        </p:txBody>
      </p:sp>
      <p:pic>
        <p:nvPicPr>
          <p:cNvPr id="4" name="Picture 3">
            <a:extLst>
              <a:ext uri="{FF2B5EF4-FFF2-40B4-BE49-F238E27FC236}">
                <a16:creationId xmlns:a16="http://schemas.microsoft.com/office/drawing/2014/main" id="{E1CA5DA4-2FEA-BD15-D8FF-8F5913B9199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554154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755A-AE8A-5F2D-AA3A-9BFAB7354CC0}"/>
              </a:ext>
            </a:extLst>
          </p:cNvPr>
          <p:cNvSpPr>
            <a:spLocks noGrp="1"/>
          </p:cNvSpPr>
          <p:nvPr>
            <p:ph type="title"/>
          </p:nvPr>
        </p:nvSpPr>
        <p:spPr/>
        <p:txBody>
          <a:bodyPr/>
          <a:lstStyle/>
          <a:p>
            <a:r>
              <a:rPr lang="en-US" dirty="0"/>
              <a:t>Baseline</a:t>
            </a:r>
          </a:p>
        </p:txBody>
      </p:sp>
      <p:sp>
        <p:nvSpPr>
          <p:cNvPr id="3" name="Content Placeholder 2">
            <a:extLst>
              <a:ext uri="{FF2B5EF4-FFF2-40B4-BE49-F238E27FC236}">
                <a16:creationId xmlns:a16="http://schemas.microsoft.com/office/drawing/2014/main" id="{C4BB53A7-BBE9-8087-67A2-4FE9E7D8A653}"/>
              </a:ext>
            </a:extLst>
          </p:cNvPr>
          <p:cNvSpPr>
            <a:spLocks noGrp="1"/>
          </p:cNvSpPr>
          <p:nvPr>
            <p:ph idx="1"/>
          </p:nvPr>
        </p:nvSpPr>
        <p:spPr/>
        <p:txBody>
          <a:bodyPr/>
          <a:lstStyle/>
          <a:p>
            <a:r>
              <a:rPr lang="en-US" dirty="0"/>
              <a:t>Who has seen a soil test report?</a:t>
            </a:r>
          </a:p>
          <a:p>
            <a:r>
              <a:rPr lang="en-US" dirty="0"/>
              <a:t>What items do you see on a soil test report?</a:t>
            </a:r>
          </a:p>
          <a:p>
            <a:r>
              <a:rPr lang="en-US" dirty="0"/>
              <a:t>Why are these values important for us to gather?</a:t>
            </a:r>
          </a:p>
        </p:txBody>
      </p:sp>
      <p:pic>
        <p:nvPicPr>
          <p:cNvPr id="5" name="Picture 4">
            <a:extLst>
              <a:ext uri="{FF2B5EF4-FFF2-40B4-BE49-F238E27FC236}">
                <a16:creationId xmlns:a16="http://schemas.microsoft.com/office/drawing/2014/main" id="{882DFAC3-A025-1217-0086-DA26D7C04DF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33279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6BD40-05E5-F3D9-4C6C-E273283AD209}"/>
              </a:ext>
            </a:extLst>
          </p:cNvPr>
          <p:cNvSpPr>
            <a:spLocks noGrp="1"/>
          </p:cNvSpPr>
          <p:nvPr>
            <p:ph type="title"/>
          </p:nvPr>
        </p:nvSpPr>
        <p:spPr/>
        <p:txBody>
          <a:bodyPr/>
          <a:lstStyle/>
          <a:p>
            <a:r>
              <a:rPr lang="en-US" dirty="0"/>
              <a:t>Why do we care about this?</a:t>
            </a:r>
          </a:p>
        </p:txBody>
      </p:sp>
      <p:sp>
        <p:nvSpPr>
          <p:cNvPr id="3" name="Content Placeholder 2">
            <a:extLst>
              <a:ext uri="{FF2B5EF4-FFF2-40B4-BE49-F238E27FC236}">
                <a16:creationId xmlns:a16="http://schemas.microsoft.com/office/drawing/2014/main" id="{1F42CD7A-78D2-8F15-9136-C569AED771EB}"/>
              </a:ext>
            </a:extLst>
          </p:cNvPr>
          <p:cNvSpPr>
            <a:spLocks noGrp="1"/>
          </p:cNvSpPr>
          <p:nvPr>
            <p:ph idx="1"/>
          </p:nvPr>
        </p:nvSpPr>
        <p:spPr/>
        <p:txBody>
          <a:bodyPr/>
          <a:lstStyle/>
          <a:p>
            <a:r>
              <a:rPr lang="en-US" dirty="0"/>
              <a:t>Connect the Dots: Human Nutrition</a:t>
            </a:r>
          </a:p>
          <a:p>
            <a:r>
              <a:rPr lang="en-US" dirty="0"/>
              <a:t>Plants also need proper nutrition!</a:t>
            </a:r>
          </a:p>
        </p:txBody>
      </p:sp>
      <p:pic>
        <p:nvPicPr>
          <p:cNvPr id="4" name="Picture 3" descr="Photograph of a potted plant with several leaves showing signs of wilting and browning, indicating poor health or lack of water. Green and brown leaves contrast against a plain light background, highlighting the plant's deteriorating condition.">
            <a:extLst>
              <a:ext uri="{FF2B5EF4-FFF2-40B4-BE49-F238E27FC236}">
                <a16:creationId xmlns:a16="http://schemas.microsoft.com/office/drawing/2014/main" id="{211B83CA-1F66-CAAA-5129-D2F1F497967A}"/>
              </a:ext>
            </a:extLst>
          </p:cNvPr>
          <p:cNvPicPr>
            <a:picLocks noChangeAspect="1"/>
          </p:cNvPicPr>
          <p:nvPr/>
        </p:nvPicPr>
        <p:blipFill>
          <a:blip r:embed="rId3"/>
          <a:stretch>
            <a:fillRect/>
          </a:stretch>
        </p:blipFill>
        <p:spPr>
          <a:xfrm>
            <a:off x="1024128" y="3296047"/>
            <a:ext cx="3836670" cy="2339433"/>
          </a:xfrm>
          <a:prstGeom prst="rect">
            <a:avLst/>
          </a:prstGeom>
        </p:spPr>
      </p:pic>
      <p:pic>
        <p:nvPicPr>
          <p:cNvPr id="5" name="Picture 4" descr="Overwatered plant in a brown plastic pot">
            <a:extLst>
              <a:ext uri="{FF2B5EF4-FFF2-40B4-BE49-F238E27FC236}">
                <a16:creationId xmlns:a16="http://schemas.microsoft.com/office/drawing/2014/main" id="{1029AC2C-6F73-6EA3-DDDB-4EDABF0309AC}"/>
              </a:ext>
            </a:extLst>
          </p:cNvPr>
          <p:cNvPicPr>
            <a:picLocks noChangeAspect="1"/>
          </p:cNvPicPr>
          <p:nvPr/>
        </p:nvPicPr>
        <p:blipFill>
          <a:blip r:embed="rId4"/>
          <a:stretch>
            <a:fillRect/>
          </a:stretch>
        </p:blipFill>
        <p:spPr>
          <a:xfrm>
            <a:off x="5594604" y="3506359"/>
            <a:ext cx="2732151" cy="2732151"/>
          </a:xfrm>
          <a:prstGeom prst="rect">
            <a:avLst/>
          </a:prstGeom>
        </p:spPr>
      </p:pic>
      <p:pic>
        <p:nvPicPr>
          <p:cNvPr id="6" name="Picture 5" descr="Dead plant that was underwatered in a purple pot">
            <a:extLst>
              <a:ext uri="{FF2B5EF4-FFF2-40B4-BE49-F238E27FC236}">
                <a16:creationId xmlns:a16="http://schemas.microsoft.com/office/drawing/2014/main" id="{185DF85C-6AB3-AF6F-7AFD-254D8B60DBD5}"/>
              </a:ext>
            </a:extLst>
          </p:cNvPr>
          <p:cNvPicPr>
            <a:picLocks noChangeAspect="1"/>
          </p:cNvPicPr>
          <p:nvPr/>
        </p:nvPicPr>
        <p:blipFill>
          <a:blip r:embed="rId5"/>
          <a:stretch>
            <a:fillRect/>
          </a:stretch>
        </p:blipFill>
        <p:spPr>
          <a:xfrm>
            <a:off x="8621648" y="995477"/>
            <a:ext cx="2732152" cy="2732152"/>
          </a:xfrm>
          <a:prstGeom prst="rect">
            <a:avLst/>
          </a:prstGeom>
        </p:spPr>
      </p:pic>
      <p:pic>
        <p:nvPicPr>
          <p:cNvPr id="8" name="Picture 7">
            <a:extLst>
              <a:ext uri="{FF2B5EF4-FFF2-40B4-BE49-F238E27FC236}">
                <a16:creationId xmlns:a16="http://schemas.microsoft.com/office/drawing/2014/main" id="{46104780-80DB-894A-4C8B-704FB98FD3C5}"/>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83892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84AB4-36CE-EC9E-34B5-00FC91C3EE93}"/>
              </a:ext>
            </a:extLst>
          </p:cNvPr>
          <p:cNvSpPr>
            <a:spLocks noGrp="1"/>
          </p:cNvSpPr>
          <p:nvPr>
            <p:ph type="title"/>
          </p:nvPr>
        </p:nvSpPr>
        <p:spPr/>
        <p:txBody>
          <a:bodyPr/>
          <a:lstStyle/>
          <a:p>
            <a:r>
              <a:rPr lang="en-US" dirty="0"/>
              <a:t>Soil Nutrition</a:t>
            </a:r>
          </a:p>
        </p:txBody>
      </p:sp>
      <p:sp>
        <p:nvSpPr>
          <p:cNvPr id="3" name="Content Placeholder 2">
            <a:extLst>
              <a:ext uri="{FF2B5EF4-FFF2-40B4-BE49-F238E27FC236}">
                <a16:creationId xmlns:a16="http://schemas.microsoft.com/office/drawing/2014/main" id="{DBACA32D-BF40-89E0-4D11-06745FE1ED11}"/>
              </a:ext>
            </a:extLst>
          </p:cNvPr>
          <p:cNvSpPr>
            <a:spLocks noGrp="1"/>
          </p:cNvSpPr>
          <p:nvPr>
            <p:ph idx="1"/>
          </p:nvPr>
        </p:nvSpPr>
        <p:spPr/>
        <p:txBody>
          <a:bodyPr/>
          <a:lstStyle/>
          <a:p>
            <a:r>
              <a:rPr lang="en-US" dirty="0"/>
              <a:t>Availability of nutrients in the soil that are available to the plants for growth</a:t>
            </a:r>
          </a:p>
          <a:p>
            <a:r>
              <a:rPr lang="en-US" dirty="0"/>
              <a:t>17 essential elements</a:t>
            </a:r>
          </a:p>
          <a:p>
            <a:r>
              <a:rPr lang="en-US" dirty="0"/>
              <a:t>These nutrients affect plant growth, pH, soil temperature, and soil moisture</a:t>
            </a:r>
          </a:p>
        </p:txBody>
      </p:sp>
      <p:pic>
        <p:nvPicPr>
          <p:cNvPr id="5" name="Picture 4">
            <a:extLst>
              <a:ext uri="{FF2B5EF4-FFF2-40B4-BE49-F238E27FC236}">
                <a16:creationId xmlns:a16="http://schemas.microsoft.com/office/drawing/2014/main" id="{CEF3641D-A329-1AA8-8432-4D505B9C607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04445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31CB-D484-76E3-1CCD-6EE319C2BE7C}"/>
              </a:ext>
            </a:extLst>
          </p:cNvPr>
          <p:cNvSpPr>
            <a:spLocks noGrp="1"/>
          </p:cNvSpPr>
          <p:nvPr>
            <p:ph type="title"/>
          </p:nvPr>
        </p:nvSpPr>
        <p:spPr/>
        <p:txBody>
          <a:bodyPr/>
          <a:lstStyle/>
          <a:p>
            <a:r>
              <a:rPr lang="en-US" dirty="0"/>
              <a:t>Essential Elements: Life Elements</a:t>
            </a:r>
          </a:p>
        </p:txBody>
      </p:sp>
      <p:sp>
        <p:nvSpPr>
          <p:cNvPr id="3" name="Content Placeholder 2">
            <a:extLst>
              <a:ext uri="{FF2B5EF4-FFF2-40B4-BE49-F238E27FC236}">
                <a16:creationId xmlns:a16="http://schemas.microsoft.com/office/drawing/2014/main" id="{7E619155-078F-DD26-1AEE-AB20A4284A16}"/>
              </a:ext>
            </a:extLst>
          </p:cNvPr>
          <p:cNvSpPr>
            <a:spLocks noGrp="1"/>
          </p:cNvSpPr>
          <p:nvPr>
            <p:ph idx="1"/>
          </p:nvPr>
        </p:nvSpPr>
        <p:spPr/>
        <p:txBody>
          <a:bodyPr>
            <a:normAutofit/>
          </a:bodyPr>
          <a:lstStyle/>
          <a:p>
            <a:r>
              <a:rPr lang="en-US" dirty="0"/>
              <a:t>Make up nearly all life on earth</a:t>
            </a:r>
          </a:p>
          <a:p>
            <a:r>
              <a:rPr lang="en-US" dirty="0"/>
              <a:t>Plants use these elements in respiration, photosynthesis, and transpiration</a:t>
            </a:r>
          </a:p>
          <a:p>
            <a:r>
              <a:rPr lang="en-US" i="1" dirty="0"/>
              <a:t>Carbon (C), Hydrogen (H), Oxygen (O)</a:t>
            </a:r>
          </a:p>
        </p:txBody>
      </p:sp>
      <p:pic>
        <p:nvPicPr>
          <p:cNvPr id="5" name="Picture 4">
            <a:extLst>
              <a:ext uri="{FF2B5EF4-FFF2-40B4-BE49-F238E27FC236}">
                <a16:creationId xmlns:a16="http://schemas.microsoft.com/office/drawing/2014/main" id="{E0413EC6-C3D4-02CB-20B2-7FF1FB50846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07681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F60F7-658E-20D4-503C-618F9677C053}"/>
              </a:ext>
            </a:extLst>
          </p:cNvPr>
          <p:cNvSpPr>
            <a:spLocks noGrp="1"/>
          </p:cNvSpPr>
          <p:nvPr>
            <p:ph type="title"/>
          </p:nvPr>
        </p:nvSpPr>
        <p:spPr/>
        <p:txBody>
          <a:bodyPr/>
          <a:lstStyle/>
          <a:p>
            <a:r>
              <a:rPr lang="en-US" dirty="0"/>
              <a:t>Essential Elements: Macronutrients</a:t>
            </a:r>
          </a:p>
        </p:txBody>
      </p:sp>
      <p:sp>
        <p:nvSpPr>
          <p:cNvPr id="3" name="Content Placeholder 2">
            <a:extLst>
              <a:ext uri="{FF2B5EF4-FFF2-40B4-BE49-F238E27FC236}">
                <a16:creationId xmlns:a16="http://schemas.microsoft.com/office/drawing/2014/main" id="{A4FB62F4-24C6-75AC-9587-1A401035E629}"/>
              </a:ext>
            </a:extLst>
          </p:cNvPr>
          <p:cNvSpPr>
            <a:spLocks noGrp="1"/>
          </p:cNvSpPr>
          <p:nvPr>
            <p:ph idx="1"/>
          </p:nvPr>
        </p:nvSpPr>
        <p:spPr/>
        <p:txBody>
          <a:bodyPr/>
          <a:lstStyle/>
          <a:p>
            <a:r>
              <a:rPr lang="en-US" dirty="0"/>
              <a:t>Elements needed in “large” quantities by plants</a:t>
            </a:r>
          </a:p>
          <a:p>
            <a:r>
              <a:rPr lang="en-US" dirty="0"/>
              <a:t>Fertilizer elements/Primary Macronutrients = nutrients required in the greatest quantity. Used by the plant for growth and stress resistance</a:t>
            </a:r>
          </a:p>
          <a:p>
            <a:pPr lvl="1"/>
            <a:r>
              <a:rPr lang="en-US" i="1" dirty="0"/>
              <a:t>Nitrogen (N), Phosphorus (P), Potassium (K)</a:t>
            </a:r>
          </a:p>
          <a:p>
            <a:r>
              <a:rPr lang="en-US" dirty="0"/>
              <a:t>Secondary Macronutrients = used by plants to increase colors, flavors, and the strength of stems and other tissues</a:t>
            </a:r>
          </a:p>
          <a:p>
            <a:pPr lvl="1"/>
            <a:r>
              <a:rPr lang="en-US" i="1" dirty="0"/>
              <a:t>Magnesium (Mg), Sulfur (S), Calcium (Ca)</a:t>
            </a:r>
          </a:p>
          <a:p>
            <a:pPr marL="0" indent="0">
              <a:buNone/>
            </a:pPr>
            <a:endParaRPr lang="en-US" dirty="0"/>
          </a:p>
          <a:p>
            <a:endParaRPr lang="en-US" dirty="0"/>
          </a:p>
        </p:txBody>
      </p:sp>
      <p:pic>
        <p:nvPicPr>
          <p:cNvPr id="5" name="Picture 4">
            <a:extLst>
              <a:ext uri="{FF2B5EF4-FFF2-40B4-BE49-F238E27FC236}">
                <a16:creationId xmlns:a16="http://schemas.microsoft.com/office/drawing/2014/main" id="{4C3BB64B-A87C-F7B1-07C7-952D2643ADE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288174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AC0-5797-9648-F8C5-E58C7ECC99A9}"/>
              </a:ext>
            </a:extLst>
          </p:cNvPr>
          <p:cNvSpPr>
            <a:spLocks noGrp="1"/>
          </p:cNvSpPr>
          <p:nvPr>
            <p:ph type="title"/>
          </p:nvPr>
        </p:nvSpPr>
        <p:spPr/>
        <p:txBody>
          <a:bodyPr/>
          <a:lstStyle/>
          <a:p>
            <a:r>
              <a:rPr lang="en-US" dirty="0"/>
              <a:t>Essential Elements: Micronutrients</a:t>
            </a:r>
          </a:p>
        </p:txBody>
      </p:sp>
      <p:sp>
        <p:nvSpPr>
          <p:cNvPr id="3" name="Content Placeholder 2">
            <a:extLst>
              <a:ext uri="{FF2B5EF4-FFF2-40B4-BE49-F238E27FC236}">
                <a16:creationId xmlns:a16="http://schemas.microsoft.com/office/drawing/2014/main" id="{A806A77E-7030-60B2-E1CC-600918B50BD1}"/>
              </a:ext>
            </a:extLst>
          </p:cNvPr>
          <p:cNvSpPr>
            <a:spLocks noGrp="1"/>
          </p:cNvSpPr>
          <p:nvPr>
            <p:ph idx="1"/>
          </p:nvPr>
        </p:nvSpPr>
        <p:spPr/>
        <p:txBody>
          <a:bodyPr/>
          <a:lstStyle/>
          <a:p>
            <a:r>
              <a:rPr lang="en-US" dirty="0"/>
              <a:t>Elements that plants use in very small quantities</a:t>
            </a:r>
          </a:p>
          <a:p>
            <a:r>
              <a:rPr lang="en-US" dirty="0"/>
              <a:t>They might only be used for a small portion of the plant’s life cycle</a:t>
            </a:r>
          </a:p>
          <a:p>
            <a:r>
              <a:rPr lang="en-US" i="1" dirty="0"/>
              <a:t>Chlorine (Cl), Iron (Fe), Manganese (Mn), Molybdenum (Mo), Zinc (Zn), Nickel (Ni), Boron (B), Copper (Cu)</a:t>
            </a:r>
          </a:p>
          <a:p>
            <a:pPr marL="0" indent="0">
              <a:buNone/>
            </a:pPr>
            <a:endParaRPr lang="en-US" dirty="0"/>
          </a:p>
        </p:txBody>
      </p:sp>
      <p:pic>
        <p:nvPicPr>
          <p:cNvPr id="5" name="Picture 4">
            <a:extLst>
              <a:ext uri="{FF2B5EF4-FFF2-40B4-BE49-F238E27FC236}">
                <a16:creationId xmlns:a16="http://schemas.microsoft.com/office/drawing/2014/main" id="{942CC25E-61F2-69A1-D524-415102F007D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09911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F2860-1A15-D2F0-DBE7-794FBF5DA884}"/>
              </a:ext>
            </a:extLst>
          </p:cNvPr>
          <p:cNvSpPr>
            <a:spLocks noGrp="1"/>
          </p:cNvSpPr>
          <p:nvPr>
            <p:ph type="title"/>
          </p:nvPr>
        </p:nvSpPr>
        <p:spPr/>
        <p:txBody>
          <a:bodyPr/>
          <a:lstStyle/>
          <a:p>
            <a:r>
              <a:rPr lang="en-US" dirty="0"/>
              <a:t>Primary macronutrients/Fertilizer Elements</a:t>
            </a:r>
          </a:p>
        </p:txBody>
      </p:sp>
      <p:sp>
        <p:nvSpPr>
          <p:cNvPr id="3" name="Content Placeholder 2">
            <a:extLst>
              <a:ext uri="{FF2B5EF4-FFF2-40B4-BE49-F238E27FC236}">
                <a16:creationId xmlns:a16="http://schemas.microsoft.com/office/drawing/2014/main" id="{04EF8B46-D75A-4BED-BC3E-CD792432C213}"/>
              </a:ext>
            </a:extLst>
          </p:cNvPr>
          <p:cNvSpPr>
            <a:spLocks noGrp="1"/>
          </p:cNvSpPr>
          <p:nvPr>
            <p:ph idx="1"/>
          </p:nvPr>
        </p:nvSpPr>
        <p:spPr/>
        <p:txBody>
          <a:bodyPr/>
          <a:lstStyle/>
          <a:p>
            <a:r>
              <a:rPr lang="en-US" dirty="0"/>
              <a:t>Nitrogen-basic building block for all proteins in the plant</a:t>
            </a:r>
          </a:p>
          <a:p>
            <a:pPr lvl="1"/>
            <a:r>
              <a:rPr lang="en-US" dirty="0"/>
              <a:t>We apply this to corn fields, as the corn uses large quantities of nitrogen to grow and produce yield.</a:t>
            </a:r>
          </a:p>
          <a:p>
            <a:r>
              <a:rPr lang="en-US" dirty="0"/>
              <a:t>Phosphorus-plays a key role in photosynthesis. Contributes to root growth and flowering and seed development</a:t>
            </a:r>
          </a:p>
          <a:p>
            <a:r>
              <a:rPr lang="en-US" dirty="0"/>
              <a:t>Potassium-activates enzymes, helps with water retention, and helps strengthen plant stems and roots</a:t>
            </a:r>
          </a:p>
        </p:txBody>
      </p:sp>
      <p:pic>
        <p:nvPicPr>
          <p:cNvPr id="5" name="Picture 4">
            <a:extLst>
              <a:ext uri="{FF2B5EF4-FFF2-40B4-BE49-F238E27FC236}">
                <a16:creationId xmlns:a16="http://schemas.microsoft.com/office/drawing/2014/main" id="{94746F39-86A4-E1CF-8F73-F3033C97E05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139914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F76A4-F8C6-67F9-638B-4A230574E99A}"/>
              </a:ext>
            </a:extLst>
          </p:cNvPr>
          <p:cNvSpPr>
            <a:spLocks noGrp="1"/>
          </p:cNvSpPr>
          <p:nvPr>
            <p:ph type="title"/>
          </p:nvPr>
        </p:nvSpPr>
        <p:spPr/>
        <p:txBody>
          <a:bodyPr/>
          <a:lstStyle/>
          <a:p>
            <a:r>
              <a:rPr lang="en-US" dirty="0"/>
              <a:t>Soil </a:t>
            </a:r>
            <a:r>
              <a:rPr lang="en-US" cap="none" dirty="0"/>
              <a:t>p</a:t>
            </a:r>
            <a:r>
              <a:rPr lang="en-US" dirty="0"/>
              <a:t>H</a:t>
            </a:r>
          </a:p>
        </p:txBody>
      </p:sp>
      <p:sp>
        <p:nvSpPr>
          <p:cNvPr id="3" name="Content Placeholder 2">
            <a:extLst>
              <a:ext uri="{FF2B5EF4-FFF2-40B4-BE49-F238E27FC236}">
                <a16:creationId xmlns:a16="http://schemas.microsoft.com/office/drawing/2014/main" id="{F261B48B-1863-28ED-1327-6728B6B196EE}"/>
              </a:ext>
            </a:extLst>
          </p:cNvPr>
          <p:cNvSpPr>
            <a:spLocks noGrp="1"/>
          </p:cNvSpPr>
          <p:nvPr>
            <p:ph idx="1"/>
          </p:nvPr>
        </p:nvSpPr>
        <p:spPr/>
        <p:txBody>
          <a:bodyPr/>
          <a:lstStyle/>
          <a:p>
            <a:r>
              <a:rPr lang="en-US" dirty="0"/>
              <a:t>Reveals how acidic or alkaline the soil is</a:t>
            </a:r>
          </a:p>
          <a:p>
            <a:r>
              <a:rPr lang="en-US" dirty="0"/>
              <a:t>0.0-6.9 = acidic</a:t>
            </a:r>
          </a:p>
          <a:p>
            <a:r>
              <a:rPr lang="en-US" dirty="0"/>
              <a:t>7.0 = neutral</a:t>
            </a:r>
          </a:p>
          <a:p>
            <a:r>
              <a:rPr lang="en-US" dirty="0"/>
              <a:t>7.1-14.0 = alkaline</a:t>
            </a:r>
          </a:p>
          <a:p>
            <a:r>
              <a:rPr lang="en-US" dirty="0"/>
              <a:t>Affect the availability of the essential elements</a:t>
            </a:r>
          </a:p>
        </p:txBody>
      </p:sp>
      <p:pic>
        <p:nvPicPr>
          <p:cNvPr id="5" name="Picture 4">
            <a:extLst>
              <a:ext uri="{FF2B5EF4-FFF2-40B4-BE49-F238E27FC236}">
                <a16:creationId xmlns:a16="http://schemas.microsoft.com/office/drawing/2014/main" id="{5D8F94C0-DD25-5D78-2C29-1EB4D064887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64918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Whitenewlogo">
  <a:themeElements>
    <a:clrScheme name="Northeast Brand Colors">
      <a:dk1>
        <a:srgbClr val="000000"/>
      </a:dk1>
      <a:lt1>
        <a:srgbClr val="ED1944"/>
      </a:lt1>
      <a:dk2>
        <a:srgbClr val="63666A"/>
      </a:dk2>
      <a:lt2>
        <a:srgbClr val="C8C9C7"/>
      </a:lt2>
      <a:accent1>
        <a:srgbClr val="E7E6E6"/>
      </a:accent1>
      <a:accent2>
        <a:srgbClr val="EE9AAB"/>
      </a:accent2>
      <a:accent3>
        <a:srgbClr val="E66781"/>
      </a:accent3>
      <a:accent4>
        <a:srgbClr val="C8153B"/>
      </a:accent4>
      <a:accent5>
        <a:srgbClr val="5D0E1F"/>
      </a:accent5>
      <a:accent6>
        <a:srgbClr val="3F3F3F"/>
      </a:accent6>
      <a:hlink>
        <a:srgbClr val="ED1944"/>
      </a:hlink>
      <a:folHlink>
        <a:srgbClr val="C8C9C7"/>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dWhitenewlogo" id="{E27FCB0D-7136-4AB6-8405-B324E93FE804}" vid="{30F997DE-0B00-4C05-B74B-117C8F1FE8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RedWhitenewlogo</Template>
  <TotalTime>3245</TotalTime>
  <Words>692</Words>
  <Application>Microsoft Office PowerPoint</Application>
  <PresentationFormat>Widescreen</PresentationFormat>
  <Paragraphs>64</Paragraphs>
  <Slides>14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Calibri</vt:lpstr>
      <vt:lpstr>Calibri Light</vt:lpstr>
      <vt:lpstr>RedWhitenewlogo</vt:lpstr>
      <vt:lpstr>Solving the Soil</vt:lpstr>
      <vt:lpstr>Baseline</vt:lpstr>
      <vt:lpstr>Why do we care about this?</vt:lpstr>
      <vt:lpstr>Soil Nutrition</vt:lpstr>
      <vt:lpstr>Essential Elements: Life Elements</vt:lpstr>
      <vt:lpstr>Essential Elements: Macronutrients</vt:lpstr>
      <vt:lpstr>Essential Elements: Micronutrients</vt:lpstr>
      <vt:lpstr>Primary macronutrients/Fertilizer Elements</vt:lpstr>
      <vt:lpstr>Soil pH</vt:lpstr>
      <vt:lpstr>Nutrient Availability</vt:lpstr>
      <vt:lpstr>Activity</vt:lpstr>
      <vt:lpstr>Discussion</vt:lpstr>
      <vt:lpstr>Wrap up</vt:lpstr>
      <vt:lpstr>Grant 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Courtney Nelson</dc:creator>
  <cp:lastModifiedBy>Courtney Nelson</cp:lastModifiedBy>
  <cp:revision>2</cp:revision>
  <dcterms:created xsi:type="dcterms:W3CDTF">2024-08-26T18:27:14Z</dcterms:created>
  <dcterms:modified xsi:type="dcterms:W3CDTF">2026-07-27T20:12:22Z</dcterms:modified>
</cp:coreProperties>
</file>