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Lst>
  <p:sldIdLst>
    <p:sldId id="256" r:id="rId2"/>
    <p:sldId id="257" r:id="rId3"/>
    <p:sldId id="258" r:id="rId4"/>
    <p:sldId id="259" r:id="rId5"/>
    <p:sldId id="260" r:id="rId6"/>
    <p:sldId id="261" r:id="rId7"/>
    <p:sldId id="307"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AB3CC0-DEEC-48EE-88B1-AE25F5ED61BD}" v="8" dt="2026-06-25T15:43:09.4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47700" y="1122363"/>
            <a:ext cx="10782300" cy="2306637"/>
          </a:xfrm>
          <a:prstGeom prst="rect">
            <a:avLst/>
          </a:prstGeom>
        </p:spPr>
        <p:txBody>
          <a:bodyPr anchor="b"/>
          <a:lstStyle>
            <a:lvl1pPr algn="ctr">
              <a:defRPr sz="6000" baseline="0">
                <a:latin typeface="Calibri Light" panose="020F030202020403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647700" y="3429000"/>
            <a:ext cx="10782300" cy="1452966"/>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1589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47700" y="685800"/>
            <a:ext cx="10706100" cy="1414220"/>
          </a:xfrm>
          <a:prstGeom prst="rect">
            <a:avLst/>
          </a:prstGeom>
        </p:spPr>
        <p:txBody>
          <a:bodyPr/>
          <a:lstStyle>
            <a:lvl1pPr>
              <a:defRPr baseline="0">
                <a:latin typeface="Calibri Light" panose="020F030202020403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647700" y="2162014"/>
            <a:ext cx="10782300" cy="35529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32202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61370" y="694607"/>
            <a:ext cx="10768629" cy="2734393"/>
          </a:xfrm>
          <a:prstGeom prst="rect">
            <a:avLst/>
          </a:prstGeom>
        </p:spPr>
        <p:txBody>
          <a:bodyPr anchor="b"/>
          <a:lstStyle>
            <a:lvl1pPr>
              <a:defRPr sz="6000" baseline="0">
                <a:solidFill>
                  <a:schemeClr val="bg1"/>
                </a:solidFill>
                <a:latin typeface="Calibri Light" panose="020F030202020403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661370" y="3494868"/>
            <a:ext cx="10768629" cy="1579651"/>
          </a:xfrm>
        </p:spPr>
        <p:txBody>
          <a:bodyPr/>
          <a:lstStyle>
            <a:lvl1pPr marL="0" indent="0">
              <a:buNone/>
              <a:defRPr sz="2400" baseline="0">
                <a:solidFill>
                  <a:schemeClr val="bg2">
                    <a:lumMod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651431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47700" y="685799"/>
            <a:ext cx="10782300" cy="1414221"/>
          </a:xfrm>
          <a:prstGeom prst="rect">
            <a:avLst/>
          </a:prstGeom>
        </p:spPr>
        <p:txBody>
          <a:bodyPr/>
          <a:lstStyle>
            <a:lvl1pPr>
              <a:defRPr baseline="0">
                <a:latin typeface="Calibri Light" panose="020F030202020403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647700" y="2185261"/>
            <a:ext cx="5372100" cy="39917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85261"/>
            <a:ext cx="5257800" cy="39917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42090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47701" y="685800"/>
            <a:ext cx="10797797" cy="1414220"/>
          </a:xfrm>
          <a:prstGeom prst="rect">
            <a:avLst/>
          </a:prstGeom>
        </p:spPr>
        <p:txBody>
          <a:bodyPr/>
          <a:lstStyle>
            <a:lvl1pPr>
              <a:defRPr baseline="0">
                <a:latin typeface="Calibri Light" panose="020F030202020403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647701" y="2100019"/>
            <a:ext cx="5349876" cy="705173"/>
          </a:xfrm>
        </p:spPr>
        <p:txBody>
          <a:bodyPr anchor="b"/>
          <a:lstStyle>
            <a:lvl1pPr marL="0" indent="0">
              <a:buNone/>
              <a:defRPr sz="2400" b="1" baseline="0">
                <a:solidFill>
                  <a:schemeClr val="bg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47700" y="2991173"/>
            <a:ext cx="5424121" cy="27238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79166" y="2100019"/>
            <a:ext cx="5376223" cy="705173"/>
          </a:xfrm>
        </p:spPr>
        <p:txBody>
          <a:bodyPr anchor="b"/>
          <a:lstStyle>
            <a:lvl1pPr marL="0" indent="0">
              <a:buNone/>
              <a:defRPr sz="2400" b="1" baseline="0">
                <a:solidFill>
                  <a:schemeClr val="bg2">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979166" y="2991173"/>
            <a:ext cx="5450834" cy="27238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63820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47700" y="685800"/>
            <a:ext cx="10782300" cy="1414220"/>
          </a:xfrm>
          <a:prstGeom prst="rect">
            <a:avLst/>
          </a:prstGeom>
        </p:spPr>
        <p:txBody>
          <a:bodyPr/>
          <a:lstStyle>
            <a:lvl1pPr>
              <a:defRPr baseline="0">
                <a:latin typeface="Calibri Light" panose="020F0302020204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105735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1ACF26-A1E1-AF45-BE24-31F02C379381}"/>
              </a:ext>
            </a:extLst>
          </p:cNvPr>
          <p:cNvSpPr txBox="1"/>
          <p:nvPr/>
        </p:nvSpPr>
        <p:spPr>
          <a:xfrm>
            <a:off x="1991532" y="6176075"/>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464880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968">
          <p15:clr>
            <a:srgbClr val="FBAE40"/>
          </p15:clr>
        </p15:guide>
        <p15:guide id="2" pos="3840">
          <p15:clr>
            <a:srgbClr val="FBAE40"/>
          </p15:clr>
        </p15:guide>
        <p15:guide id="3" pos="7200">
          <p15:clr>
            <a:srgbClr val="FBAE40"/>
          </p15:clr>
        </p15:guide>
        <p15:guide id="4" pos="408">
          <p15:clr>
            <a:srgbClr val="FBAE40"/>
          </p15:clr>
        </p15:guide>
        <p15:guide id="5" orient="horz" pos="3576">
          <p15:clr>
            <a:srgbClr val="FBAE40"/>
          </p15:clr>
        </p15:guide>
        <p15:guide id="6" orient="horz" pos="43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7700" y="685800"/>
            <a:ext cx="4124325" cy="1371600"/>
          </a:xfrm>
          <a:prstGeom prst="rect">
            <a:avLst/>
          </a:prstGeo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261674" y="685801"/>
            <a:ext cx="6168325" cy="50291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7700" y="2057400"/>
            <a:ext cx="4124325" cy="36576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752534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7700" y="685800"/>
            <a:ext cx="4124325" cy="1371600"/>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53924" y="685801"/>
            <a:ext cx="6176075" cy="50291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47700" y="2057400"/>
            <a:ext cx="4124325" cy="36576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466820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4E29EF-EA91-3D4C-B70A-9380CB736A5D}"/>
              </a:ext>
            </a:extLst>
          </p:cNvPr>
          <p:cNvPicPr>
            <a:picLocks noChangeAspect="1"/>
          </p:cNvPicPr>
          <p:nvPr/>
        </p:nvPicPr>
        <p:blipFill>
          <a:blip r:embed="rId11"/>
          <a:srcRect/>
          <a:stretch/>
        </p:blipFill>
        <p:spPr>
          <a:xfrm>
            <a:off x="0" y="0"/>
            <a:ext cx="12191999" cy="6858000"/>
          </a:xfrm>
          <a:prstGeom prst="rect">
            <a:avLst/>
          </a:prstGeom>
        </p:spPr>
      </p:pic>
      <p:sp>
        <p:nvSpPr>
          <p:cNvPr id="3" name="Text Placeholder 2"/>
          <p:cNvSpPr>
            <a:spLocks noGrp="1"/>
          </p:cNvSpPr>
          <p:nvPr>
            <p:ph type="body" idx="1"/>
          </p:nvPr>
        </p:nvSpPr>
        <p:spPr>
          <a:xfrm>
            <a:off x="647700" y="1825625"/>
            <a:ext cx="10782300" cy="38893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Placeholder 11">
            <a:extLst>
              <a:ext uri="{FF2B5EF4-FFF2-40B4-BE49-F238E27FC236}">
                <a16:creationId xmlns:a16="http://schemas.microsoft.com/office/drawing/2014/main" id="{81ABF082-7A8F-9D4D-97A7-7E7C3EABBB4A}"/>
              </a:ext>
            </a:extLst>
          </p:cNvPr>
          <p:cNvSpPr>
            <a:spLocks noGrp="1"/>
          </p:cNvSpPr>
          <p:nvPr>
            <p:ph type="title"/>
          </p:nvPr>
        </p:nvSpPr>
        <p:spPr>
          <a:xfrm>
            <a:off x="647700" y="685800"/>
            <a:ext cx="10782300" cy="1004888"/>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1581714672"/>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b="0" i="0" kern="1200" cap="all" baseline="0">
          <a:solidFill>
            <a:schemeClr val="bg1"/>
          </a:solidFill>
          <a:latin typeface="Calibri Light" panose="020F03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i="0" kern="1200" baseline="0">
          <a:solidFill>
            <a:schemeClr val="bg2">
              <a:lumMod val="50000"/>
            </a:schemeClr>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chemeClr val="bg2">
              <a:lumMod val="50000"/>
            </a:schemeClr>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chemeClr val="bg2">
              <a:lumMod val="50000"/>
            </a:schemeClr>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1" kern="1200" baseline="0">
          <a:solidFill>
            <a:schemeClr val="bg2">
              <a:lumMod val="50000"/>
            </a:schemeClr>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1" kern="1200" baseline="0">
          <a:solidFill>
            <a:schemeClr val="bg2">
              <a:lumMod val="50000"/>
            </a:schemeClr>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408">
          <p15:clr>
            <a:srgbClr val="F26B43"/>
          </p15:clr>
        </p15:guide>
        <p15:guide id="4" pos="7200">
          <p15:clr>
            <a:srgbClr val="F26B43"/>
          </p15:clr>
        </p15:guide>
        <p15:guide id="5" orient="horz" pos="432">
          <p15:clr>
            <a:srgbClr val="F26B43"/>
          </p15:clr>
        </p15:guide>
        <p15:guide id="6" orient="horz" pos="3600">
          <p15:clr>
            <a:srgbClr val="F26B43"/>
          </p15:clr>
        </p15:guide>
        <p15:guide id="7" orient="horz" pos="3864">
          <p15:clr>
            <a:srgbClr val="F26B43"/>
          </p15:clr>
        </p15:guide>
        <p15:guide id="8" orient="horz" pos="340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ECF81-3D16-71ED-32A4-A7418000332C}"/>
              </a:ext>
            </a:extLst>
          </p:cNvPr>
          <p:cNvSpPr>
            <a:spLocks noGrp="1"/>
          </p:cNvSpPr>
          <p:nvPr>
            <p:ph type="ctrTitle"/>
          </p:nvPr>
        </p:nvSpPr>
        <p:spPr/>
        <p:txBody>
          <a:bodyPr/>
          <a:lstStyle/>
          <a:p>
            <a:r>
              <a:rPr lang="en-US" dirty="0"/>
              <a:t>Soil Temperature</a:t>
            </a:r>
          </a:p>
        </p:txBody>
      </p:sp>
      <p:sp>
        <p:nvSpPr>
          <p:cNvPr id="3" name="Subtitle 2">
            <a:extLst>
              <a:ext uri="{FF2B5EF4-FFF2-40B4-BE49-F238E27FC236}">
                <a16:creationId xmlns:a16="http://schemas.microsoft.com/office/drawing/2014/main" id="{0BA1B75C-790C-CB51-654A-7E36F9B296F3}"/>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96F0C7BC-5BBA-8022-CC72-BA8F8CAA8B2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51592" y="5106441"/>
            <a:ext cx="1316545" cy="1331379"/>
          </a:xfrm>
          <a:prstGeom prst="rect">
            <a:avLst/>
          </a:prstGeom>
        </p:spPr>
      </p:pic>
    </p:spTree>
    <p:extLst>
      <p:ext uri="{BB962C8B-B14F-4D97-AF65-F5344CB8AC3E}">
        <p14:creationId xmlns:p14="http://schemas.microsoft.com/office/powerpoint/2010/main" val="793685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FF3D1-4B90-9DCE-D090-F5184DAE3EB6}"/>
              </a:ext>
            </a:extLst>
          </p:cNvPr>
          <p:cNvSpPr>
            <a:spLocks noGrp="1"/>
          </p:cNvSpPr>
          <p:nvPr>
            <p:ph type="title"/>
          </p:nvPr>
        </p:nvSpPr>
        <p:spPr/>
        <p:txBody>
          <a:bodyPr/>
          <a:lstStyle/>
          <a:p>
            <a:r>
              <a:rPr lang="en-US" dirty="0"/>
              <a:t>Baseline</a:t>
            </a:r>
          </a:p>
        </p:txBody>
      </p:sp>
      <p:sp>
        <p:nvSpPr>
          <p:cNvPr id="3" name="Content Placeholder 2">
            <a:extLst>
              <a:ext uri="{FF2B5EF4-FFF2-40B4-BE49-F238E27FC236}">
                <a16:creationId xmlns:a16="http://schemas.microsoft.com/office/drawing/2014/main" id="{6D9889B5-965D-A53B-9DCA-F5BDC426DCE5}"/>
              </a:ext>
            </a:extLst>
          </p:cNvPr>
          <p:cNvSpPr>
            <a:spLocks noGrp="1"/>
          </p:cNvSpPr>
          <p:nvPr>
            <p:ph idx="1"/>
          </p:nvPr>
        </p:nvSpPr>
        <p:spPr/>
        <p:txBody>
          <a:bodyPr/>
          <a:lstStyle/>
          <a:p>
            <a:r>
              <a:rPr lang="en-US" dirty="0"/>
              <a:t>What are some characteristics that affect plant growth?</a:t>
            </a:r>
          </a:p>
          <a:p>
            <a:r>
              <a:rPr lang="en-US" dirty="0"/>
              <a:t>Why would temperature affect seed germination?</a:t>
            </a:r>
          </a:p>
          <a:p>
            <a:r>
              <a:rPr lang="en-US" dirty="0"/>
              <a:t>What is the temperature we want to reach before we begin planting crops/gardens?</a:t>
            </a:r>
          </a:p>
        </p:txBody>
      </p:sp>
      <p:pic>
        <p:nvPicPr>
          <p:cNvPr id="4" name="Picture 3">
            <a:extLst>
              <a:ext uri="{FF2B5EF4-FFF2-40B4-BE49-F238E27FC236}">
                <a16:creationId xmlns:a16="http://schemas.microsoft.com/office/drawing/2014/main" id="{A233AB05-F870-C88F-1460-EC26847B4EF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51592" y="5106441"/>
            <a:ext cx="1316545" cy="1331379"/>
          </a:xfrm>
          <a:prstGeom prst="rect">
            <a:avLst/>
          </a:prstGeom>
        </p:spPr>
      </p:pic>
    </p:spTree>
    <p:extLst>
      <p:ext uri="{BB962C8B-B14F-4D97-AF65-F5344CB8AC3E}">
        <p14:creationId xmlns:p14="http://schemas.microsoft.com/office/powerpoint/2010/main" val="3781715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7C83A-291B-D215-7442-22007EC585B0}"/>
              </a:ext>
            </a:extLst>
          </p:cNvPr>
          <p:cNvSpPr>
            <a:spLocks noGrp="1"/>
          </p:cNvSpPr>
          <p:nvPr>
            <p:ph type="title"/>
          </p:nvPr>
        </p:nvSpPr>
        <p:spPr/>
        <p:txBody>
          <a:bodyPr/>
          <a:lstStyle/>
          <a:p>
            <a:r>
              <a:rPr lang="en-US" dirty="0"/>
              <a:t>Soil Temperature</a:t>
            </a:r>
          </a:p>
        </p:txBody>
      </p:sp>
      <p:sp>
        <p:nvSpPr>
          <p:cNvPr id="3" name="Content Placeholder 2">
            <a:extLst>
              <a:ext uri="{FF2B5EF4-FFF2-40B4-BE49-F238E27FC236}">
                <a16:creationId xmlns:a16="http://schemas.microsoft.com/office/drawing/2014/main" id="{F5336B9A-D8D7-AB53-2511-956870FAD374}"/>
              </a:ext>
            </a:extLst>
          </p:cNvPr>
          <p:cNvSpPr>
            <a:spLocks noGrp="1"/>
          </p:cNvSpPr>
          <p:nvPr>
            <p:ph idx="1"/>
          </p:nvPr>
        </p:nvSpPr>
        <p:spPr/>
        <p:txBody>
          <a:bodyPr>
            <a:normAutofit lnSpcReduction="10000"/>
          </a:bodyPr>
          <a:lstStyle/>
          <a:p>
            <a:r>
              <a:rPr lang="en-US" dirty="0"/>
              <a:t>Affects all biological organisms in the soil environment</a:t>
            </a:r>
          </a:p>
          <a:p>
            <a:pPr lvl="1"/>
            <a:r>
              <a:rPr lang="en-US" dirty="0"/>
              <a:t>Microbes</a:t>
            </a:r>
          </a:p>
          <a:p>
            <a:pPr lvl="1"/>
            <a:r>
              <a:rPr lang="en-US" dirty="0"/>
              <a:t>Invertebrates</a:t>
            </a:r>
          </a:p>
          <a:p>
            <a:pPr lvl="1"/>
            <a:r>
              <a:rPr lang="en-US" dirty="0"/>
              <a:t>Vertebrates</a:t>
            </a:r>
          </a:p>
          <a:p>
            <a:pPr lvl="1"/>
            <a:r>
              <a:rPr lang="en-US" dirty="0"/>
              <a:t>Plants</a:t>
            </a:r>
          </a:p>
          <a:p>
            <a:pPr lvl="1"/>
            <a:r>
              <a:rPr lang="en-US" dirty="0"/>
              <a:t>Fungi</a:t>
            </a:r>
          </a:p>
          <a:p>
            <a:r>
              <a:rPr lang="en-US" dirty="0"/>
              <a:t>Roots of plants and seeds are more sensitive to changes in soil temperature than the above-ground portion of plants are to air temperature</a:t>
            </a:r>
          </a:p>
        </p:txBody>
      </p:sp>
      <p:pic>
        <p:nvPicPr>
          <p:cNvPr id="4" name="Picture 3">
            <a:extLst>
              <a:ext uri="{FF2B5EF4-FFF2-40B4-BE49-F238E27FC236}">
                <a16:creationId xmlns:a16="http://schemas.microsoft.com/office/drawing/2014/main" id="{1B2B3834-4489-6195-A9DD-392F04134E5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51592" y="5106441"/>
            <a:ext cx="1316545" cy="1331379"/>
          </a:xfrm>
          <a:prstGeom prst="rect">
            <a:avLst/>
          </a:prstGeom>
        </p:spPr>
      </p:pic>
    </p:spTree>
    <p:extLst>
      <p:ext uri="{BB962C8B-B14F-4D97-AF65-F5344CB8AC3E}">
        <p14:creationId xmlns:p14="http://schemas.microsoft.com/office/powerpoint/2010/main" val="1257428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BD52D-F610-CB32-444B-A393D311247C}"/>
              </a:ext>
            </a:extLst>
          </p:cNvPr>
          <p:cNvSpPr>
            <a:spLocks noGrp="1"/>
          </p:cNvSpPr>
          <p:nvPr>
            <p:ph type="title"/>
          </p:nvPr>
        </p:nvSpPr>
        <p:spPr/>
        <p:txBody>
          <a:bodyPr/>
          <a:lstStyle/>
          <a:p>
            <a:r>
              <a:rPr lang="en-US" dirty="0"/>
              <a:t>Soil Temp and Plant Growth</a:t>
            </a:r>
          </a:p>
        </p:txBody>
      </p:sp>
      <p:sp>
        <p:nvSpPr>
          <p:cNvPr id="3" name="Content Placeholder 2">
            <a:extLst>
              <a:ext uri="{FF2B5EF4-FFF2-40B4-BE49-F238E27FC236}">
                <a16:creationId xmlns:a16="http://schemas.microsoft.com/office/drawing/2014/main" id="{776A9BC2-4071-A22C-1B93-52A70DFB0E92}"/>
              </a:ext>
            </a:extLst>
          </p:cNvPr>
          <p:cNvSpPr>
            <a:spLocks noGrp="1"/>
          </p:cNvSpPr>
          <p:nvPr>
            <p:ph idx="1"/>
          </p:nvPr>
        </p:nvSpPr>
        <p:spPr/>
        <p:txBody>
          <a:bodyPr>
            <a:normAutofit lnSpcReduction="10000"/>
          </a:bodyPr>
          <a:lstStyle/>
          <a:p>
            <a:r>
              <a:rPr lang="en-US" dirty="0"/>
              <a:t>Plants have a range of temperatures they are content in</a:t>
            </a:r>
          </a:p>
          <a:p>
            <a:pPr lvl="1"/>
            <a:r>
              <a:rPr lang="en-US" dirty="0"/>
              <a:t>Minimum temperatures=low end of what a plant can tolerate</a:t>
            </a:r>
          </a:p>
          <a:p>
            <a:pPr lvl="2"/>
            <a:r>
              <a:rPr lang="en-US" dirty="0"/>
              <a:t>Most plants struggle below 40⁰F</a:t>
            </a:r>
          </a:p>
          <a:p>
            <a:pPr lvl="2"/>
            <a:r>
              <a:rPr lang="en-US" dirty="0"/>
              <a:t>Killing freeze at 28⁰F</a:t>
            </a:r>
          </a:p>
          <a:p>
            <a:pPr lvl="1"/>
            <a:r>
              <a:rPr lang="en-US" dirty="0"/>
              <a:t>Optimal temperatures=range where a plant is actively growing</a:t>
            </a:r>
          </a:p>
          <a:p>
            <a:pPr lvl="2"/>
            <a:r>
              <a:rPr lang="en-US" dirty="0"/>
              <a:t>50⁰F - 85⁰F</a:t>
            </a:r>
          </a:p>
          <a:p>
            <a:pPr lvl="1"/>
            <a:r>
              <a:rPr lang="en-US" dirty="0"/>
              <a:t>Maximum temperatures=upper limit of what a plant can tolerate</a:t>
            </a:r>
          </a:p>
          <a:p>
            <a:pPr lvl="2"/>
            <a:r>
              <a:rPr lang="en-US" dirty="0"/>
              <a:t>Most plants slow growth above 85⁰F</a:t>
            </a:r>
          </a:p>
          <a:p>
            <a:pPr lvl="2"/>
            <a:r>
              <a:rPr lang="en-US" dirty="0"/>
              <a:t>At 112⁰F, many plants will suffer damage to structure</a:t>
            </a:r>
          </a:p>
          <a:p>
            <a:pPr lvl="2"/>
            <a:r>
              <a:rPr lang="en-US" dirty="0"/>
              <a:t>By 120⁰F, plants will face irreversible damage</a:t>
            </a:r>
          </a:p>
        </p:txBody>
      </p:sp>
      <p:pic>
        <p:nvPicPr>
          <p:cNvPr id="4" name="Picture 3">
            <a:extLst>
              <a:ext uri="{FF2B5EF4-FFF2-40B4-BE49-F238E27FC236}">
                <a16:creationId xmlns:a16="http://schemas.microsoft.com/office/drawing/2014/main" id="{74E5863F-B16D-3D34-55F1-5AA36CC8B47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51592" y="5106441"/>
            <a:ext cx="1316545" cy="1331379"/>
          </a:xfrm>
          <a:prstGeom prst="rect">
            <a:avLst/>
          </a:prstGeom>
        </p:spPr>
      </p:pic>
    </p:spTree>
    <p:extLst>
      <p:ext uri="{BB962C8B-B14F-4D97-AF65-F5344CB8AC3E}">
        <p14:creationId xmlns:p14="http://schemas.microsoft.com/office/powerpoint/2010/main" val="1628032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B2EFE-8304-3C71-12DB-4F10E573E5F5}"/>
              </a:ext>
            </a:extLst>
          </p:cNvPr>
          <p:cNvSpPr>
            <a:spLocks noGrp="1"/>
          </p:cNvSpPr>
          <p:nvPr>
            <p:ph type="title"/>
          </p:nvPr>
        </p:nvSpPr>
        <p:spPr/>
        <p:txBody>
          <a:bodyPr/>
          <a:lstStyle/>
          <a:p>
            <a:r>
              <a:rPr lang="en-US" dirty="0"/>
              <a:t>Review</a:t>
            </a:r>
          </a:p>
        </p:txBody>
      </p:sp>
      <p:sp>
        <p:nvSpPr>
          <p:cNvPr id="3" name="Content Placeholder 2">
            <a:extLst>
              <a:ext uri="{FF2B5EF4-FFF2-40B4-BE49-F238E27FC236}">
                <a16:creationId xmlns:a16="http://schemas.microsoft.com/office/drawing/2014/main" id="{66020461-ABE6-9EE7-E765-E7299E02CA1E}"/>
              </a:ext>
            </a:extLst>
          </p:cNvPr>
          <p:cNvSpPr>
            <a:spLocks noGrp="1"/>
          </p:cNvSpPr>
          <p:nvPr>
            <p:ph idx="1"/>
          </p:nvPr>
        </p:nvSpPr>
        <p:spPr/>
        <p:txBody>
          <a:bodyPr/>
          <a:lstStyle/>
          <a:p>
            <a:r>
              <a:rPr lang="en-US" dirty="0"/>
              <a:t>What are some characteristics that affect plant growth?</a:t>
            </a:r>
          </a:p>
          <a:p>
            <a:r>
              <a:rPr lang="en-US" dirty="0"/>
              <a:t>Why would temperature affect seed germination?</a:t>
            </a:r>
          </a:p>
          <a:p>
            <a:r>
              <a:rPr lang="en-US"/>
              <a:t>What is the temperature we want to reach before we begin planting crops/gardens?</a:t>
            </a:r>
          </a:p>
        </p:txBody>
      </p:sp>
      <p:pic>
        <p:nvPicPr>
          <p:cNvPr id="4" name="Picture 3">
            <a:extLst>
              <a:ext uri="{FF2B5EF4-FFF2-40B4-BE49-F238E27FC236}">
                <a16:creationId xmlns:a16="http://schemas.microsoft.com/office/drawing/2014/main" id="{2CC5EFB0-4BE5-7EF6-9263-886773FDFAC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51592" y="5106441"/>
            <a:ext cx="1316545" cy="1331379"/>
          </a:xfrm>
          <a:prstGeom prst="rect">
            <a:avLst/>
          </a:prstGeom>
        </p:spPr>
      </p:pic>
    </p:spTree>
    <p:extLst>
      <p:ext uri="{BB962C8B-B14F-4D97-AF65-F5344CB8AC3E}">
        <p14:creationId xmlns:p14="http://schemas.microsoft.com/office/powerpoint/2010/main" val="2876595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B40D5-1027-B293-6F30-A437168F6D9A}"/>
              </a:ext>
            </a:extLst>
          </p:cNvPr>
          <p:cNvSpPr>
            <a:spLocks noGrp="1"/>
          </p:cNvSpPr>
          <p:nvPr>
            <p:ph type="title"/>
          </p:nvPr>
        </p:nvSpPr>
        <p:spPr/>
        <p:txBody>
          <a:bodyPr/>
          <a:lstStyle/>
          <a:p>
            <a:r>
              <a:rPr lang="en-US" dirty="0"/>
              <a:t>Takeaway</a:t>
            </a:r>
          </a:p>
        </p:txBody>
      </p:sp>
      <p:sp>
        <p:nvSpPr>
          <p:cNvPr id="3" name="Content Placeholder 2">
            <a:extLst>
              <a:ext uri="{FF2B5EF4-FFF2-40B4-BE49-F238E27FC236}">
                <a16:creationId xmlns:a16="http://schemas.microsoft.com/office/drawing/2014/main" id="{00BFC653-AE9C-0BD9-D37B-B3EB862DDA7F}"/>
              </a:ext>
            </a:extLst>
          </p:cNvPr>
          <p:cNvSpPr>
            <a:spLocks noGrp="1"/>
          </p:cNvSpPr>
          <p:nvPr>
            <p:ph idx="1"/>
          </p:nvPr>
        </p:nvSpPr>
        <p:spPr/>
        <p:txBody>
          <a:bodyPr/>
          <a:lstStyle/>
          <a:p>
            <a:r>
              <a:rPr lang="en-US" dirty="0"/>
              <a:t>Temperature is one of many characteristics that affect plant growth.</a:t>
            </a:r>
          </a:p>
          <a:p>
            <a:r>
              <a:rPr lang="en-US" dirty="0"/>
              <a:t>Plants have a range of temperatures where they can grow more easily.</a:t>
            </a:r>
          </a:p>
          <a:p>
            <a:pPr lvl="1"/>
            <a:r>
              <a:rPr lang="en-US" dirty="0"/>
              <a:t>50⁰F - 85⁰F</a:t>
            </a:r>
          </a:p>
          <a:p>
            <a:r>
              <a:rPr lang="en-US" dirty="0"/>
              <a:t>There are different tools available to help us monitor our soil temperature.</a:t>
            </a:r>
          </a:p>
        </p:txBody>
      </p:sp>
      <p:pic>
        <p:nvPicPr>
          <p:cNvPr id="4" name="Picture 3">
            <a:extLst>
              <a:ext uri="{FF2B5EF4-FFF2-40B4-BE49-F238E27FC236}">
                <a16:creationId xmlns:a16="http://schemas.microsoft.com/office/drawing/2014/main" id="{9E13D597-0F31-5213-03EF-8A20BFDB04A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51592" y="5106441"/>
            <a:ext cx="1316545" cy="1331379"/>
          </a:xfrm>
          <a:prstGeom prst="rect">
            <a:avLst/>
          </a:prstGeom>
        </p:spPr>
      </p:pic>
    </p:spTree>
    <p:extLst>
      <p:ext uri="{BB962C8B-B14F-4D97-AF65-F5344CB8AC3E}">
        <p14:creationId xmlns:p14="http://schemas.microsoft.com/office/powerpoint/2010/main" val="3303360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8BE56-115C-32B7-05EE-613248CD2C45}"/>
              </a:ext>
            </a:extLst>
          </p:cNvPr>
          <p:cNvSpPr>
            <a:spLocks noGrp="1"/>
          </p:cNvSpPr>
          <p:nvPr>
            <p:ph type="title"/>
          </p:nvPr>
        </p:nvSpPr>
        <p:spPr/>
        <p:txBody>
          <a:bodyPr/>
          <a:lstStyle/>
          <a:p>
            <a:r>
              <a:rPr lang="en-US" dirty="0"/>
              <a:t>Grant Acknowledgements</a:t>
            </a:r>
          </a:p>
        </p:txBody>
      </p:sp>
      <p:sp>
        <p:nvSpPr>
          <p:cNvPr id="3" name="Content Placeholder 2">
            <a:extLst>
              <a:ext uri="{FF2B5EF4-FFF2-40B4-BE49-F238E27FC236}">
                <a16:creationId xmlns:a16="http://schemas.microsoft.com/office/drawing/2014/main" id="{491C46D3-1479-BC76-741C-1172591D2172}"/>
              </a:ext>
            </a:extLst>
          </p:cNvPr>
          <p:cNvSpPr>
            <a:spLocks noGrp="1"/>
          </p:cNvSpPr>
          <p:nvPr>
            <p:ph idx="1"/>
          </p:nvPr>
        </p:nvSpPr>
        <p:spPr/>
        <p:txBody>
          <a:bodyPr/>
          <a:lstStyle/>
          <a:p>
            <a:r>
              <a:rPr lang="en-US" dirty="0"/>
              <a:t>This material is based upon work supported by the National Science Foundation under Grant No. 1700680 and revised under Grant No. 2202151. Any opinions, findings, and conclusions or recommendations expressed in this material are those of the author(s) and do not necessarily reflect the views of the National Science Foundation.</a:t>
            </a:r>
          </a:p>
        </p:txBody>
      </p:sp>
      <p:pic>
        <p:nvPicPr>
          <p:cNvPr id="4" name="Picture 3">
            <a:extLst>
              <a:ext uri="{FF2B5EF4-FFF2-40B4-BE49-F238E27FC236}">
                <a16:creationId xmlns:a16="http://schemas.microsoft.com/office/drawing/2014/main" id="{A46E6D3C-7DB6-7230-665E-3BD9CA7F4B2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51592" y="5106441"/>
            <a:ext cx="1316545" cy="1331379"/>
          </a:xfrm>
          <a:prstGeom prst="rect">
            <a:avLst/>
          </a:prstGeom>
        </p:spPr>
      </p:pic>
    </p:spTree>
    <p:extLst>
      <p:ext uri="{BB962C8B-B14F-4D97-AF65-F5344CB8AC3E}">
        <p14:creationId xmlns:p14="http://schemas.microsoft.com/office/powerpoint/2010/main" val="3554154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edWhitenewlogo">
  <a:themeElements>
    <a:clrScheme name="Northeast Brand Colors">
      <a:dk1>
        <a:srgbClr val="000000"/>
      </a:dk1>
      <a:lt1>
        <a:srgbClr val="ED1944"/>
      </a:lt1>
      <a:dk2>
        <a:srgbClr val="63666A"/>
      </a:dk2>
      <a:lt2>
        <a:srgbClr val="C8C9C7"/>
      </a:lt2>
      <a:accent1>
        <a:srgbClr val="E7E6E6"/>
      </a:accent1>
      <a:accent2>
        <a:srgbClr val="EE9AAB"/>
      </a:accent2>
      <a:accent3>
        <a:srgbClr val="E66781"/>
      </a:accent3>
      <a:accent4>
        <a:srgbClr val="C8153B"/>
      </a:accent4>
      <a:accent5>
        <a:srgbClr val="5D0E1F"/>
      </a:accent5>
      <a:accent6>
        <a:srgbClr val="3F3F3F"/>
      </a:accent6>
      <a:hlink>
        <a:srgbClr val="ED1944"/>
      </a:hlink>
      <a:folHlink>
        <a:srgbClr val="C8C9C7"/>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edWhitenewlogo" id="{E27FCB0D-7136-4AB6-8405-B324E93FE804}" vid="{30F997DE-0B00-4C05-B74B-117C8F1FE8E1}"/>
    </a:ext>
  </a:extLst>
</a:theme>
</file>

<file path=docProps/app.xml><?xml version="1.0" encoding="utf-8"?>
<Properties xmlns="http://schemas.openxmlformats.org/officeDocument/2006/extended-properties" xmlns:vt="http://schemas.openxmlformats.org/officeDocument/2006/docPropsVTypes">
  <Template>RedWhitenewlogo</Template>
  <TotalTime>35</TotalTime>
  <Words>309</Words>
  <Application>Microsoft Office PowerPoint</Application>
  <PresentationFormat>Widescreen</PresentationFormat>
  <Paragraphs>35</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RedWhitenewlogo</vt:lpstr>
      <vt:lpstr>Soil Temperature</vt:lpstr>
      <vt:lpstr>Baseline</vt:lpstr>
      <vt:lpstr>Soil Temperature</vt:lpstr>
      <vt:lpstr>Soil Temp and Plant Growth</vt:lpstr>
      <vt:lpstr>Review</vt:lpstr>
      <vt:lpstr>Takeaway</vt:lpstr>
      <vt:lpstr>Grant Acknowledgements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Courtney Nelson</dc:creator>
  <cp:lastModifiedBy>Courtney Nelson</cp:lastModifiedBy>
  <cp:revision>2</cp:revision>
  <dcterms:created xsi:type="dcterms:W3CDTF">2024-06-25T21:25:10Z</dcterms:created>
  <dcterms:modified xsi:type="dcterms:W3CDTF">2026-06-25T15:43:57Z</dcterms:modified>
</cp:coreProperties>
</file>