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7" r:id="rId3"/>
    <p:sldId id="262" r:id="rId4"/>
    <p:sldId id="258" r:id="rId5"/>
    <p:sldId id="260" r:id="rId6"/>
    <p:sldId id="259" r:id="rId7"/>
    <p:sldId id="261" r:id="rId8"/>
    <p:sldId id="264" r:id="rId9"/>
    <p:sldId id="263" r:id="rId10"/>
    <p:sldId id="266" r:id="rId11"/>
    <p:sldId id="265"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75" r:id="rId28"/>
    <p:sldId id="283"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2F585E-4008-B7B9-B779-823BF80B811E}" name="Courtney Nelson" initials="CN" userId="S::cnelson10@northeast.edu::0f64e50d-6487-4157-bafb-1f33ee7d17d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BD8E27-BC22-4E4C-8A4A-831000BABFC8}" v="36" dt="2026-06-25T15:49:37.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29E9B0-38BD-4069-9A9B-CDBDF7E1059B}"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DBDF01-4387-4DC4-B8E5-F866C0BEBDEB}" type="slidenum">
              <a:rPr lang="en-US" smtClean="0"/>
              <a:t>‹#›</a:t>
            </a:fld>
            <a:endParaRPr lang="en-US"/>
          </a:p>
        </p:txBody>
      </p:sp>
    </p:spTree>
    <p:extLst>
      <p:ext uri="{BB962C8B-B14F-4D97-AF65-F5344CB8AC3E}">
        <p14:creationId xmlns:p14="http://schemas.microsoft.com/office/powerpoint/2010/main" val="4005313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homedepot.com/c/ai/how-to-revive-a-dying-houseplant/9ba683603be9fa5395fab9033f77b40"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easytogrowplants.com/how-to-water-houseplants-your-essential-guide-to-plant-hydration/"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iastate.pressbooks.pub/isudp-2025-201/chapter/soil-aerat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ardeningchores.com/sphagnum-moss-vs-peat-mos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ifestylecollective.org/2024/12/22/vermiculite-the-secret-ingredient-for-thriving-plant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How to Revive a Dying Houseplant - The Home Depot</a:t>
            </a:r>
            <a:endParaRPr lang="en-US" dirty="0"/>
          </a:p>
          <a:p>
            <a:r>
              <a:rPr lang="en-US" dirty="0">
                <a:hlinkClick r:id="rId4"/>
              </a:rPr>
              <a:t>How To Water Houseplants: Your Essential Guide To Plant Hydration - Easy To Grow Plants</a:t>
            </a:r>
            <a:endParaRPr lang="en-US" dirty="0"/>
          </a:p>
        </p:txBody>
      </p:sp>
      <p:sp>
        <p:nvSpPr>
          <p:cNvPr id="4" name="Slide Number Placeholder 3"/>
          <p:cNvSpPr>
            <a:spLocks noGrp="1"/>
          </p:cNvSpPr>
          <p:nvPr>
            <p:ph type="sldNum" sz="quarter" idx="5"/>
          </p:nvPr>
        </p:nvSpPr>
        <p:spPr/>
        <p:txBody>
          <a:bodyPr/>
          <a:lstStyle/>
          <a:p>
            <a:fld id="{51DBDF01-4387-4DC4-B8E5-F866C0BEBDEB}" type="slidenum">
              <a:rPr lang="en-US" smtClean="0"/>
              <a:t>3</a:t>
            </a:fld>
            <a:endParaRPr lang="en-US"/>
          </a:p>
        </p:txBody>
      </p:sp>
    </p:spTree>
    <p:extLst>
      <p:ext uri="{BB962C8B-B14F-4D97-AF65-F5344CB8AC3E}">
        <p14:creationId xmlns:p14="http://schemas.microsoft.com/office/powerpoint/2010/main" val="1612202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then pops like popcorn into this lightweight, rounded substance.</a:t>
            </a:r>
          </a:p>
          <a:p>
            <a:endParaRPr lang="en-US" dirty="0"/>
          </a:p>
        </p:txBody>
      </p:sp>
      <p:sp>
        <p:nvSpPr>
          <p:cNvPr id="4" name="Slide Number Placeholder 3"/>
          <p:cNvSpPr>
            <a:spLocks noGrp="1"/>
          </p:cNvSpPr>
          <p:nvPr>
            <p:ph type="sldNum" sz="quarter" idx="5"/>
          </p:nvPr>
        </p:nvSpPr>
        <p:spPr/>
        <p:txBody>
          <a:bodyPr/>
          <a:lstStyle/>
          <a:p>
            <a:fld id="{51DBDF01-4387-4DC4-B8E5-F866C0BEBDEB}" type="slidenum">
              <a:rPr lang="en-US" smtClean="0"/>
              <a:t>15</a:t>
            </a:fld>
            <a:endParaRPr lang="en-US"/>
          </a:p>
        </p:txBody>
      </p:sp>
    </p:spTree>
    <p:extLst>
      <p:ext uri="{BB962C8B-B14F-4D97-AF65-F5344CB8AC3E}">
        <p14:creationId xmlns:p14="http://schemas.microsoft.com/office/powerpoint/2010/main" val="330942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Left Photo: http://www.perlite.net/perlite.jpg </a:t>
            </a:r>
          </a:p>
          <a:p>
            <a:r>
              <a:rPr lang="en-US" dirty="0"/>
              <a:t>Bottom Left: http://www.idahominerals.com/siteGFX/images/perlite_inhand.jpg</a:t>
            </a:r>
          </a:p>
          <a:p>
            <a:r>
              <a:rPr lang="en-US" dirty="0"/>
              <a:t>Top Right: http://www.oakhillgardens.com/images/products/x-coarse-perlite-new-1-1-11.jpg</a:t>
            </a:r>
          </a:p>
          <a:p>
            <a:r>
              <a:rPr lang="en-US" dirty="0"/>
              <a:t>Bottom Right: http://www.perlite.net/perlite2.jpg</a:t>
            </a:r>
          </a:p>
        </p:txBody>
      </p:sp>
      <p:sp>
        <p:nvSpPr>
          <p:cNvPr id="4" name="Slide Number Placeholder 3"/>
          <p:cNvSpPr>
            <a:spLocks noGrp="1"/>
          </p:cNvSpPr>
          <p:nvPr>
            <p:ph type="sldNum" sz="quarter" idx="5"/>
          </p:nvPr>
        </p:nvSpPr>
        <p:spPr/>
        <p:txBody>
          <a:bodyPr/>
          <a:lstStyle/>
          <a:p>
            <a:fld id="{51DBDF01-4387-4DC4-B8E5-F866C0BEBDEB}" type="slidenum">
              <a:rPr lang="en-US" smtClean="0"/>
              <a:t>16</a:t>
            </a:fld>
            <a:endParaRPr lang="en-US"/>
          </a:p>
        </p:txBody>
      </p:sp>
    </p:spTree>
    <p:extLst>
      <p:ext uri="{BB962C8B-B14F-4D97-AF65-F5344CB8AC3E}">
        <p14:creationId xmlns:p14="http://schemas.microsoft.com/office/powerpoint/2010/main" val="938651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Leftmost Photo: http://media.diamondpro.com/img/products/calcined-clay-top-dressing-detail.jpg</a:t>
            </a:r>
          </a:p>
          <a:p>
            <a:r>
              <a:rPr lang="en-US" dirty="0"/>
              <a:t>Rightmost Photo: http://faculty.yc.edu/ycfaculty/ags250/week04/horticulture_substrates/calcined_clay_framed.jpg</a:t>
            </a:r>
          </a:p>
        </p:txBody>
      </p:sp>
      <p:sp>
        <p:nvSpPr>
          <p:cNvPr id="4" name="Slide Number Placeholder 3"/>
          <p:cNvSpPr>
            <a:spLocks noGrp="1"/>
          </p:cNvSpPr>
          <p:nvPr>
            <p:ph type="sldNum" sz="quarter" idx="5"/>
          </p:nvPr>
        </p:nvSpPr>
        <p:spPr/>
        <p:txBody>
          <a:bodyPr/>
          <a:lstStyle/>
          <a:p>
            <a:fld id="{51DBDF01-4387-4DC4-B8E5-F866C0BEBDEB}" type="slidenum">
              <a:rPr lang="en-US" smtClean="0"/>
              <a:t>18</a:t>
            </a:fld>
            <a:endParaRPr lang="en-US"/>
          </a:p>
        </p:txBody>
      </p:sp>
    </p:spTree>
    <p:extLst>
      <p:ext uri="{BB962C8B-B14F-4D97-AF65-F5344CB8AC3E}">
        <p14:creationId xmlns:p14="http://schemas.microsoft.com/office/powerpoint/2010/main" val="375154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Benefits of a high C:N Ratio-typically above 30:1 and often 35:1</a:t>
            </a:r>
          </a:p>
          <a:p>
            <a:pPr marL="228600" indent="-228600">
              <a:buAutoNum type="arabicPeriod"/>
            </a:pPr>
            <a:r>
              <a:rPr lang="en-US" dirty="0"/>
              <a:t>Slower Decomposition and Longer-Lasting Organic Matter. This means they can provide a sustained source of OM and improving soil structure over time.</a:t>
            </a:r>
          </a:p>
          <a:p>
            <a:pPr marL="228600" indent="-228600">
              <a:buAutoNum type="arabicPeriod"/>
            </a:pPr>
            <a:r>
              <a:rPr lang="en-US" dirty="0"/>
              <a:t>Reduced Risk of Nitrogen Leaching. Because N is tied up in microbial biomass when carbon is abundant, it is less likely to be released too quickly and leach out of the soil. This helps maintain nitrogen availability for plants over an extended period, especially in soils with high organic carbon content.</a:t>
            </a:r>
          </a:p>
          <a:p>
            <a:pPr marL="228600" indent="-228600">
              <a:buAutoNum type="arabicPeriod"/>
            </a:pPr>
            <a:r>
              <a:rPr lang="en-US" dirty="0"/>
              <a:t>Support for Fungal Communities. High C:N ratios tend to favor fungi over bacteria in the soil. Fungi are important for breaking down complex, recalcitrant organic compounds (like lignin) and for building stable soil aggregates, which improve water retention and root penetration.</a:t>
            </a:r>
          </a:p>
          <a:p>
            <a:pPr marL="228600" indent="-228600">
              <a:buAutoNum type="arabicPeriod"/>
            </a:pPr>
            <a:r>
              <a:rPr lang="en-US" dirty="0"/>
              <a:t>Enhanced Soil structure and stability. Slower decomposition contributes to the formation of humus and other stable organic compounds. This improves soil aggregation, aeration, and water-holding capacity, which are essential for healthy root systems and reduced erosion.</a:t>
            </a:r>
          </a:p>
          <a:p>
            <a:pPr marL="228600" indent="-228600">
              <a:buAutoNum type="arabicPeriod"/>
            </a:pPr>
            <a:r>
              <a:rPr lang="en-US" dirty="0"/>
              <a:t>Long-Term Fertility Building. Nitrogen is gradually released back into the soil as the carbon breaks </a:t>
            </a:r>
            <a:r>
              <a:rPr lang="en-US"/>
              <a:t>down over time. </a:t>
            </a:r>
            <a:endParaRPr lang="en-US" dirty="0"/>
          </a:p>
        </p:txBody>
      </p:sp>
      <p:sp>
        <p:nvSpPr>
          <p:cNvPr id="4" name="Slide Number Placeholder 3"/>
          <p:cNvSpPr>
            <a:spLocks noGrp="1"/>
          </p:cNvSpPr>
          <p:nvPr>
            <p:ph type="sldNum" sz="quarter" idx="5"/>
          </p:nvPr>
        </p:nvSpPr>
        <p:spPr/>
        <p:txBody>
          <a:bodyPr/>
          <a:lstStyle/>
          <a:p>
            <a:fld id="{51DBDF01-4387-4DC4-B8E5-F866C0BEBDEB}" type="slidenum">
              <a:rPr lang="en-US" smtClean="0"/>
              <a:t>19</a:t>
            </a:fld>
            <a:endParaRPr lang="en-US"/>
          </a:p>
        </p:txBody>
      </p:sp>
    </p:spTree>
    <p:extLst>
      <p:ext uri="{BB962C8B-B14F-4D97-AF65-F5344CB8AC3E}">
        <p14:creationId xmlns:p14="http://schemas.microsoft.com/office/powerpoint/2010/main" val="242222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Photo: http://www.ahs-ltd.co.uk/images/uploads/products/fine_compost_bark.jpg</a:t>
            </a:r>
          </a:p>
          <a:p>
            <a:r>
              <a:rPr lang="en-US" dirty="0"/>
              <a:t>Right Photo: http://billwandsnider.files.wordpress.com/2011/04/mulch-compost.jpg</a:t>
            </a:r>
          </a:p>
        </p:txBody>
      </p:sp>
      <p:sp>
        <p:nvSpPr>
          <p:cNvPr id="4" name="Slide Number Placeholder 3"/>
          <p:cNvSpPr>
            <a:spLocks noGrp="1"/>
          </p:cNvSpPr>
          <p:nvPr>
            <p:ph type="sldNum" sz="quarter" idx="5"/>
          </p:nvPr>
        </p:nvSpPr>
        <p:spPr/>
        <p:txBody>
          <a:bodyPr/>
          <a:lstStyle/>
          <a:p>
            <a:fld id="{51DBDF01-4387-4DC4-B8E5-F866C0BEBDEB}" type="slidenum">
              <a:rPr lang="en-US" smtClean="0"/>
              <a:t>20</a:t>
            </a:fld>
            <a:endParaRPr lang="en-US"/>
          </a:p>
        </p:txBody>
      </p:sp>
    </p:spTree>
    <p:extLst>
      <p:ext uri="{BB962C8B-B14F-4D97-AF65-F5344CB8AC3E}">
        <p14:creationId xmlns:p14="http://schemas.microsoft.com/office/powerpoint/2010/main" val="2296868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Left Photo: http://vgrove.com/images/products/bricks-bales.gif</a:t>
            </a:r>
          </a:p>
          <a:p>
            <a:r>
              <a:rPr lang="en-US" dirty="0"/>
              <a:t>Bottom Left Photo: http://www.erosionpollution.com/image-files/coirmatseededsmall.jpg</a:t>
            </a:r>
          </a:p>
          <a:p>
            <a:r>
              <a:rPr lang="en-US" dirty="0"/>
              <a:t>Right Photo: http://myorchidcare.com/potting-media/img/Coir-600.jpg</a:t>
            </a:r>
          </a:p>
          <a:p>
            <a:endParaRPr lang="en-US" dirty="0"/>
          </a:p>
        </p:txBody>
      </p:sp>
      <p:sp>
        <p:nvSpPr>
          <p:cNvPr id="4" name="Slide Number Placeholder 3"/>
          <p:cNvSpPr>
            <a:spLocks noGrp="1"/>
          </p:cNvSpPr>
          <p:nvPr>
            <p:ph type="sldNum" sz="quarter" idx="5"/>
          </p:nvPr>
        </p:nvSpPr>
        <p:spPr/>
        <p:txBody>
          <a:bodyPr/>
          <a:lstStyle/>
          <a:p>
            <a:fld id="{51DBDF01-4387-4DC4-B8E5-F866C0BEBDEB}" type="slidenum">
              <a:rPr lang="en-US" smtClean="0"/>
              <a:t>22</a:t>
            </a:fld>
            <a:endParaRPr lang="en-US"/>
          </a:p>
        </p:txBody>
      </p:sp>
    </p:spTree>
    <p:extLst>
      <p:ext uri="{BB962C8B-B14F-4D97-AF65-F5344CB8AC3E}">
        <p14:creationId xmlns:p14="http://schemas.microsoft.com/office/powerpoint/2010/main" val="2206998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Photo: http://upload.wikimedia.org/wikipedia/commons/c/c3/Rockwool_cubes-inlay_PNr%C2%B00091.jpg</a:t>
            </a:r>
          </a:p>
          <a:p>
            <a:r>
              <a:rPr lang="en-US" dirty="0"/>
              <a:t>Top Right Photo: http://image.made-in-china.com/2f0j00kvMaLpPETthG/Rockwool-Board.jpg</a:t>
            </a:r>
          </a:p>
          <a:p>
            <a:r>
              <a:rPr lang="en-US"/>
              <a:t>Bottom Right Photo: http://cadconstruction.weebly.com/uploads/3/1/0/7/3107288/5581140.jpg</a:t>
            </a:r>
            <a:endParaRPr lang="en-US" dirty="0"/>
          </a:p>
        </p:txBody>
      </p:sp>
      <p:sp>
        <p:nvSpPr>
          <p:cNvPr id="4" name="Slide Number Placeholder 3"/>
          <p:cNvSpPr>
            <a:spLocks noGrp="1"/>
          </p:cNvSpPr>
          <p:nvPr>
            <p:ph type="sldNum" sz="quarter" idx="5"/>
          </p:nvPr>
        </p:nvSpPr>
        <p:spPr/>
        <p:txBody>
          <a:bodyPr/>
          <a:lstStyle/>
          <a:p>
            <a:fld id="{51DBDF01-4387-4DC4-B8E5-F866C0BEBDEB}" type="slidenum">
              <a:rPr lang="en-US" smtClean="0"/>
              <a:t>24</a:t>
            </a:fld>
            <a:endParaRPr lang="en-US"/>
          </a:p>
        </p:txBody>
      </p:sp>
    </p:spTree>
    <p:extLst>
      <p:ext uri="{BB962C8B-B14F-4D97-AF65-F5344CB8AC3E}">
        <p14:creationId xmlns:p14="http://schemas.microsoft.com/office/powerpoint/2010/main" val="2551979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Iowa State University Digital Press. </a:t>
            </a:r>
            <a:r>
              <a:rPr lang="en-US" dirty="0">
                <a:hlinkClick r:id="rId3"/>
              </a:rPr>
              <a:t>Soil Aeration – Introduction to Soil Science, Second Edition</a:t>
            </a:r>
            <a:endParaRPr lang="en-US" dirty="0"/>
          </a:p>
        </p:txBody>
      </p:sp>
      <p:sp>
        <p:nvSpPr>
          <p:cNvPr id="4" name="Slide Number Placeholder 3"/>
          <p:cNvSpPr>
            <a:spLocks noGrp="1"/>
          </p:cNvSpPr>
          <p:nvPr>
            <p:ph type="sldNum" sz="quarter" idx="5"/>
          </p:nvPr>
        </p:nvSpPr>
        <p:spPr/>
        <p:txBody>
          <a:bodyPr/>
          <a:lstStyle/>
          <a:p>
            <a:fld id="{51DBDF01-4387-4DC4-B8E5-F866C0BEBDEB}" type="slidenum">
              <a:rPr lang="en-US" smtClean="0"/>
              <a:t>7</a:t>
            </a:fld>
            <a:endParaRPr lang="en-US"/>
          </a:p>
        </p:txBody>
      </p:sp>
    </p:spTree>
    <p:extLst>
      <p:ext uri="{BB962C8B-B14F-4D97-AF65-F5344CB8AC3E}">
        <p14:creationId xmlns:p14="http://schemas.microsoft.com/office/powerpoint/2010/main" val="2624842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 = how acidic or alkaline your soil is. This plays a big role in how well the plants can access their nutrients. Scale; 0-14. </a:t>
            </a:r>
          </a:p>
          <a:p>
            <a:r>
              <a:rPr lang="en-US" dirty="0"/>
              <a:t>7.0 is neutral</a:t>
            </a:r>
          </a:p>
          <a:p>
            <a:r>
              <a:rPr lang="en-US" dirty="0"/>
              <a:t>Below 7 = acidic (more H+ ions)</a:t>
            </a:r>
          </a:p>
          <a:p>
            <a:r>
              <a:rPr lang="en-US" dirty="0"/>
              <a:t>Above 7 = alkaline (basic) (more OH- ions)</a:t>
            </a:r>
          </a:p>
          <a:p>
            <a:endParaRPr lang="en-US" dirty="0"/>
          </a:p>
          <a:p>
            <a:r>
              <a:rPr lang="en-US" dirty="0"/>
              <a:t>Cation Exchange Capacity = soil’s ability to retain and exchange positively charged ions (cations), directly influencing soil fertility and nutrient availability</a:t>
            </a:r>
          </a:p>
        </p:txBody>
      </p:sp>
      <p:sp>
        <p:nvSpPr>
          <p:cNvPr id="4" name="Slide Number Placeholder 3"/>
          <p:cNvSpPr>
            <a:spLocks noGrp="1"/>
          </p:cNvSpPr>
          <p:nvPr>
            <p:ph type="sldNum" sz="quarter" idx="5"/>
          </p:nvPr>
        </p:nvSpPr>
        <p:spPr/>
        <p:txBody>
          <a:bodyPr/>
          <a:lstStyle/>
          <a:p>
            <a:fld id="{51DBDF01-4387-4DC4-B8E5-F866C0BEBDEB}" type="slidenum">
              <a:rPr lang="en-US" smtClean="0"/>
              <a:t>8</a:t>
            </a:fld>
            <a:endParaRPr lang="en-US"/>
          </a:p>
        </p:txBody>
      </p:sp>
    </p:spTree>
    <p:extLst>
      <p:ext uri="{BB962C8B-B14F-4D97-AF65-F5344CB8AC3E}">
        <p14:creationId xmlns:p14="http://schemas.microsoft.com/office/powerpoint/2010/main" val="1592337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Sphagnum Moss Vs. Peat Moss: What's the Difference? (&amp; How to Use Each)</a:t>
            </a:r>
            <a:endParaRPr lang="en-US" dirty="0"/>
          </a:p>
          <a:p>
            <a:r>
              <a:rPr lang="en-US" dirty="0"/>
              <a:t>In short, the difference between sphagnum and peat moss is the sphagnum moss is the living top layer of moss harvested from bogs, while peat moss is the decomposed, compressed layer beneath it. </a:t>
            </a:r>
          </a:p>
          <a:p>
            <a:r>
              <a:rPr lang="en-US" dirty="0"/>
              <a:t>According to Tee, sphagnum moss is preferred because strands are long with a large surface area</a:t>
            </a:r>
          </a:p>
        </p:txBody>
      </p:sp>
      <p:sp>
        <p:nvSpPr>
          <p:cNvPr id="4" name="Slide Number Placeholder 3"/>
          <p:cNvSpPr>
            <a:spLocks noGrp="1"/>
          </p:cNvSpPr>
          <p:nvPr>
            <p:ph type="sldNum" sz="quarter" idx="5"/>
          </p:nvPr>
        </p:nvSpPr>
        <p:spPr/>
        <p:txBody>
          <a:bodyPr/>
          <a:lstStyle/>
          <a:p>
            <a:fld id="{51DBDF01-4387-4DC4-B8E5-F866C0BEBDEB}" type="slidenum">
              <a:rPr lang="en-US" smtClean="0"/>
              <a:t>9</a:t>
            </a:fld>
            <a:endParaRPr lang="en-US"/>
          </a:p>
        </p:txBody>
      </p:sp>
    </p:spTree>
    <p:extLst>
      <p:ext uri="{BB962C8B-B14F-4D97-AF65-F5344CB8AC3E}">
        <p14:creationId xmlns:p14="http://schemas.microsoft.com/office/powerpoint/2010/main" val="2291106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peat moss you would normally see in a potting soil http://www.kissner.com/wp-content/uploads/2012/08/peat-moss.jpg </a:t>
            </a:r>
          </a:p>
          <a:p>
            <a:r>
              <a:rPr lang="en-US" dirty="0"/>
              <a:t>Bottom Center: Sphagnum peat moss. A more fibrous form of peat moss http://brightbrowncreative.files.wordpress.com/2011/05/sphagnum-moss.jpg </a:t>
            </a:r>
          </a:p>
          <a:p>
            <a:r>
              <a:rPr lang="en-US" dirty="0"/>
              <a:t>Top Right: A living sample of what will become peat moss http://gardeningoncloud9.com/wp-content/uploads/2009/03/sphagnum-moss-01.jpg</a:t>
            </a:r>
          </a:p>
          <a:p>
            <a:r>
              <a:rPr lang="en-US" dirty="0"/>
              <a:t>Bottom Right: Peat bog  http://2.bp.blogspot.com/-qxmNDXeLvaI/TWhAfekeA3I/AAAAAAAAAHI/0K93ke0M7cg/s320/peat.jpg</a:t>
            </a:r>
          </a:p>
        </p:txBody>
      </p:sp>
      <p:sp>
        <p:nvSpPr>
          <p:cNvPr id="4" name="Slide Number Placeholder 3"/>
          <p:cNvSpPr>
            <a:spLocks noGrp="1"/>
          </p:cNvSpPr>
          <p:nvPr>
            <p:ph type="sldNum" sz="quarter" idx="5"/>
          </p:nvPr>
        </p:nvSpPr>
        <p:spPr/>
        <p:txBody>
          <a:bodyPr/>
          <a:lstStyle/>
          <a:p>
            <a:fld id="{51DBDF01-4387-4DC4-B8E5-F866C0BEBDEB}" type="slidenum">
              <a:rPr lang="en-US" smtClean="0"/>
              <a:t>10</a:t>
            </a:fld>
            <a:endParaRPr lang="en-US"/>
          </a:p>
        </p:txBody>
      </p:sp>
    </p:spTree>
    <p:extLst>
      <p:ext uri="{BB962C8B-B14F-4D97-AF65-F5344CB8AC3E}">
        <p14:creationId xmlns:p14="http://schemas.microsoft.com/office/powerpoint/2010/main" val="3098497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Inorganic = non-living, mineral-based components of soil, primarily composed of sand, silt, and clay. No organic matter</a:t>
            </a:r>
          </a:p>
        </p:txBody>
      </p:sp>
      <p:sp>
        <p:nvSpPr>
          <p:cNvPr id="4" name="Slide Number Placeholder 3"/>
          <p:cNvSpPr>
            <a:spLocks noGrp="1"/>
          </p:cNvSpPr>
          <p:nvPr>
            <p:ph type="sldNum" sz="quarter" idx="5"/>
          </p:nvPr>
        </p:nvSpPr>
        <p:spPr/>
        <p:txBody>
          <a:bodyPr/>
          <a:lstStyle/>
          <a:p>
            <a:fld id="{51DBDF01-4387-4DC4-B8E5-F866C0BEBDEB}" type="slidenum">
              <a:rPr lang="en-US" smtClean="0"/>
              <a:t>11</a:t>
            </a:fld>
            <a:endParaRPr lang="en-US"/>
          </a:p>
        </p:txBody>
      </p:sp>
    </p:spTree>
    <p:extLst>
      <p:ext uri="{BB962C8B-B14F-4D97-AF65-F5344CB8AC3E}">
        <p14:creationId xmlns:p14="http://schemas.microsoft.com/office/powerpoint/2010/main" val="1212295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Photo: http://selectsg.com/yahoo_site_admin/assets/images/ConcreteSand2.323191609.JPG</a:t>
            </a:r>
          </a:p>
          <a:p>
            <a:r>
              <a:rPr lang="en-US" dirty="0"/>
              <a:t>Right Photo: http://www.asisbiz.com/Photos/Sand/images/Textures-Beach-Sand-Closeups-02.JPG </a:t>
            </a:r>
          </a:p>
        </p:txBody>
      </p:sp>
      <p:sp>
        <p:nvSpPr>
          <p:cNvPr id="4" name="Slide Number Placeholder 3"/>
          <p:cNvSpPr>
            <a:spLocks noGrp="1"/>
          </p:cNvSpPr>
          <p:nvPr>
            <p:ph type="sldNum" sz="quarter" idx="5"/>
          </p:nvPr>
        </p:nvSpPr>
        <p:spPr/>
        <p:txBody>
          <a:bodyPr/>
          <a:lstStyle/>
          <a:p>
            <a:fld id="{51DBDF01-4387-4DC4-B8E5-F866C0BEBDEB}" type="slidenum">
              <a:rPr lang="en-US" smtClean="0"/>
              <a:t>12</a:t>
            </a:fld>
            <a:endParaRPr lang="en-US"/>
          </a:p>
        </p:txBody>
      </p:sp>
    </p:spTree>
    <p:extLst>
      <p:ext uri="{BB962C8B-B14F-4D97-AF65-F5344CB8AC3E}">
        <p14:creationId xmlns:p14="http://schemas.microsoft.com/office/powerpoint/2010/main" val="1014401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Magnesium is a key component of chlorophyll. Adequate Mg helps plants produce healthy green foliage and supports strong roots (</a:t>
            </a:r>
            <a:r>
              <a:rPr lang="en-US" dirty="0">
                <a:hlinkClick r:id="rId3"/>
              </a:rPr>
              <a:t>Vermiculite: The Secret Ingredient For Thriving Plants - THE LIFESTYLE COLLECTIVE</a:t>
            </a:r>
            <a:r>
              <a:rPr lang="en-US" dirty="0"/>
              <a:t>)</a:t>
            </a:r>
          </a:p>
          <a:p>
            <a:r>
              <a:rPr lang="en-US" dirty="0"/>
              <a:t>Potassium helps plants withstand drought, disease, and temperature extremes. It also helps support fruit and flower development.</a:t>
            </a:r>
          </a:p>
        </p:txBody>
      </p:sp>
      <p:sp>
        <p:nvSpPr>
          <p:cNvPr id="4" name="Slide Number Placeholder 3"/>
          <p:cNvSpPr>
            <a:spLocks noGrp="1"/>
          </p:cNvSpPr>
          <p:nvPr>
            <p:ph type="sldNum" sz="quarter" idx="5"/>
          </p:nvPr>
        </p:nvSpPr>
        <p:spPr/>
        <p:txBody>
          <a:bodyPr/>
          <a:lstStyle/>
          <a:p>
            <a:fld id="{51DBDF01-4387-4DC4-B8E5-F866C0BEBDEB}" type="slidenum">
              <a:rPr lang="en-US" smtClean="0"/>
              <a:t>13</a:t>
            </a:fld>
            <a:endParaRPr lang="en-US"/>
          </a:p>
        </p:txBody>
      </p:sp>
    </p:spTree>
    <p:extLst>
      <p:ext uri="{BB962C8B-B14F-4D97-AF65-F5344CB8AC3E}">
        <p14:creationId xmlns:p14="http://schemas.microsoft.com/office/powerpoint/2010/main" val="1548202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Left Photo: http://www.epa.gov/asbestos/images/vermiculite5.jpg</a:t>
            </a:r>
          </a:p>
          <a:p>
            <a:r>
              <a:rPr lang="en-US" dirty="0"/>
              <a:t>Bottom Left Photo: http://www.atsdr.cdc.gov/asbestos/images/asbestos/types_of_exposure/vermiculite_ore.jpg</a:t>
            </a:r>
          </a:p>
          <a:p>
            <a:r>
              <a:rPr lang="en-US"/>
              <a:t>Right: http://www.home-air-purifier-expert.com/images/vermiculite-2forms.jpg</a:t>
            </a:r>
            <a:endParaRPr lang="en-US" dirty="0"/>
          </a:p>
        </p:txBody>
      </p:sp>
      <p:sp>
        <p:nvSpPr>
          <p:cNvPr id="4" name="Slide Number Placeholder 3"/>
          <p:cNvSpPr>
            <a:spLocks noGrp="1"/>
          </p:cNvSpPr>
          <p:nvPr>
            <p:ph type="sldNum" sz="quarter" idx="5"/>
          </p:nvPr>
        </p:nvSpPr>
        <p:spPr/>
        <p:txBody>
          <a:bodyPr/>
          <a:lstStyle/>
          <a:p>
            <a:fld id="{51DBDF01-4387-4DC4-B8E5-F866C0BEBDEB}" type="slidenum">
              <a:rPr lang="en-US" smtClean="0"/>
              <a:t>14</a:t>
            </a:fld>
            <a:endParaRPr lang="en-US"/>
          </a:p>
        </p:txBody>
      </p:sp>
    </p:spTree>
    <p:extLst>
      <p:ext uri="{BB962C8B-B14F-4D97-AF65-F5344CB8AC3E}">
        <p14:creationId xmlns:p14="http://schemas.microsoft.com/office/powerpoint/2010/main" val="218478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2363"/>
            <a:ext cx="10782300" cy="2306637"/>
          </a:xfrm>
          <a:prstGeom prst="rect">
            <a:avLst/>
          </a:prstGeom>
        </p:spPr>
        <p:txBody>
          <a:bodyPr anchor="b"/>
          <a:lstStyle>
            <a:lvl1pPr algn="ctr">
              <a:defRPr sz="6000" baseline="0">
                <a:latin typeface="Calibri Light" panose="020F030202020403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47700" y="3429000"/>
            <a:ext cx="10782300" cy="145296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093811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061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47700" y="2162014"/>
            <a:ext cx="10782300" cy="35529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8242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61370" y="694607"/>
            <a:ext cx="10768629" cy="2734393"/>
          </a:xfrm>
          <a:prstGeom prst="rect">
            <a:avLst/>
          </a:prstGeom>
        </p:spPr>
        <p:txBody>
          <a:bodyPr anchor="b"/>
          <a:lstStyle>
            <a:lvl1pPr>
              <a:defRPr sz="6000" baseline="0">
                <a:solidFill>
                  <a:schemeClr val="bg1"/>
                </a:solidFill>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61370" y="3494868"/>
            <a:ext cx="10768629" cy="1579651"/>
          </a:xfrm>
        </p:spPr>
        <p:txBody>
          <a:bodyPr/>
          <a:lstStyle>
            <a:lvl1pPr marL="0" indent="0">
              <a:buNone/>
              <a:defRPr sz="2400" baseline="0">
                <a:solidFill>
                  <a:schemeClr val="bg2">
                    <a:lumMod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3573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799"/>
            <a:ext cx="10782300" cy="1414221"/>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47700" y="2185261"/>
            <a:ext cx="53721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85261"/>
            <a:ext cx="52578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1228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7701" y="685800"/>
            <a:ext cx="10797797"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47701" y="2100019"/>
            <a:ext cx="5349876"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47700" y="2991173"/>
            <a:ext cx="5424121"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79166" y="2100019"/>
            <a:ext cx="5376223"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79166" y="2991173"/>
            <a:ext cx="5450834"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96425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823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95098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1ACF26-A1E1-AF45-BE24-31F02C379381}"/>
              </a:ext>
            </a:extLst>
          </p:cNvPr>
          <p:cNvSpPr txBox="1"/>
          <p:nvPr/>
        </p:nvSpPr>
        <p:spPr>
          <a:xfrm>
            <a:off x="1991532" y="617607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7585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68">
          <p15:clr>
            <a:srgbClr val="FBAE40"/>
          </p15:clr>
        </p15:guide>
        <p15:guide id="2" pos="3840">
          <p15:clr>
            <a:srgbClr val="FBAE40"/>
          </p15:clr>
        </p15:guide>
        <p15:guide id="3" pos="7200">
          <p15:clr>
            <a:srgbClr val="FBAE40"/>
          </p15:clr>
        </p15:guide>
        <p15:guide id="4" pos="408">
          <p15:clr>
            <a:srgbClr val="FBAE40"/>
          </p15:clr>
        </p15:guide>
        <p15:guide id="5" orient="horz" pos="3576">
          <p15:clr>
            <a:srgbClr val="FBAE40"/>
          </p15:clr>
        </p15:guide>
        <p15:guide id="6" orient="horz" pos="43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261674" y="685801"/>
            <a:ext cx="6168325" cy="50291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6611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3924" y="685801"/>
            <a:ext cx="6176075" cy="50291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6374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4E29EF-EA91-3D4C-B70A-9380CB736A5D}"/>
              </a:ext>
            </a:extLst>
          </p:cNvPr>
          <p:cNvPicPr>
            <a:picLocks noChangeAspect="1"/>
          </p:cNvPicPr>
          <p:nvPr/>
        </p:nvPicPr>
        <p:blipFill>
          <a:blip r:embed="rId11"/>
          <a:srcRect/>
          <a:stretch/>
        </p:blipFill>
        <p:spPr>
          <a:xfrm>
            <a:off x="0" y="0"/>
            <a:ext cx="12191999" cy="6858000"/>
          </a:xfrm>
          <a:prstGeom prst="rect">
            <a:avLst/>
          </a:prstGeom>
        </p:spPr>
      </p:pic>
      <p:sp>
        <p:nvSpPr>
          <p:cNvPr id="3" name="Text Placeholder 2"/>
          <p:cNvSpPr>
            <a:spLocks noGrp="1"/>
          </p:cNvSpPr>
          <p:nvPr>
            <p:ph type="body" idx="1"/>
          </p:nvPr>
        </p:nvSpPr>
        <p:spPr>
          <a:xfrm>
            <a:off x="647700" y="1825625"/>
            <a:ext cx="10782300" cy="38893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81ABF082-7A8F-9D4D-97A7-7E7C3EABBB4A}"/>
              </a:ext>
            </a:extLst>
          </p:cNvPr>
          <p:cNvSpPr>
            <a:spLocks noGrp="1"/>
          </p:cNvSpPr>
          <p:nvPr>
            <p:ph type="title"/>
          </p:nvPr>
        </p:nvSpPr>
        <p:spPr>
          <a:xfrm>
            <a:off x="647700" y="685800"/>
            <a:ext cx="10782300" cy="1004888"/>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9431051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0" i="0" kern="1200" cap="all" baseline="0">
          <a:solidFill>
            <a:schemeClr val="bg1"/>
          </a:solidFill>
          <a:latin typeface="Calibri Light" panose="020F03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bg2">
              <a:lumMod val="50000"/>
            </a:schemeClr>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chemeClr val="bg2">
              <a:lumMod val="50000"/>
            </a:schemeClr>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bg2">
              <a:lumMod val="50000"/>
            </a:schemeClr>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08">
          <p15:clr>
            <a:srgbClr val="F26B43"/>
          </p15:clr>
        </p15:guide>
        <p15:guide id="4" pos="7200">
          <p15:clr>
            <a:srgbClr val="F26B43"/>
          </p15:clr>
        </p15:guide>
        <p15:guide id="5" orient="horz" pos="432">
          <p15:clr>
            <a:srgbClr val="F26B43"/>
          </p15:clr>
        </p15:guide>
        <p15:guide id="6" orient="horz" pos="3600">
          <p15:clr>
            <a:srgbClr val="F26B43"/>
          </p15:clr>
        </p15:guide>
        <p15:guide id="7" orient="horz" pos="3864">
          <p15:clr>
            <a:srgbClr val="F26B43"/>
          </p15:clr>
        </p15:guide>
        <p15:guide id="8" orient="horz" pos="34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1621E-F618-32F4-89A5-6CA49B8950BC}"/>
              </a:ext>
            </a:extLst>
          </p:cNvPr>
          <p:cNvSpPr>
            <a:spLocks noGrp="1"/>
          </p:cNvSpPr>
          <p:nvPr>
            <p:ph type="ctrTitle"/>
          </p:nvPr>
        </p:nvSpPr>
        <p:spPr/>
        <p:txBody>
          <a:bodyPr/>
          <a:lstStyle/>
          <a:p>
            <a:r>
              <a:rPr lang="en-US" dirty="0"/>
              <a:t>Growing Media</a:t>
            </a:r>
          </a:p>
        </p:txBody>
      </p:sp>
      <p:sp>
        <p:nvSpPr>
          <p:cNvPr id="3" name="Subtitle 2">
            <a:extLst>
              <a:ext uri="{FF2B5EF4-FFF2-40B4-BE49-F238E27FC236}">
                <a16:creationId xmlns:a16="http://schemas.microsoft.com/office/drawing/2014/main" id="{CBD48415-5CE5-D076-5AE4-9351740E0A86}"/>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96F0C7BC-5BBA-8022-CC72-BA8F8CAA8B2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995390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41F7B-4F91-1F19-4198-41D0381CAD38}"/>
              </a:ext>
            </a:extLst>
          </p:cNvPr>
          <p:cNvSpPr>
            <a:spLocks noGrp="1"/>
          </p:cNvSpPr>
          <p:nvPr>
            <p:ph type="title"/>
          </p:nvPr>
        </p:nvSpPr>
        <p:spPr/>
        <p:txBody>
          <a:bodyPr/>
          <a:lstStyle/>
          <a:p>
            <a:r>
              <a:rPr lang="en-US" dirty="0"/>
              <a:t>Sphagnum and Peat Moss</a:t>
            </a:r>
          </a:p>
        </p:txBody>
      </p:sp>
      <p:pic>
        <p:nvPicPr>
          <p:cNvPr id="3" name="Picture 2" descr="Photograph showing a close-up of hands holding a pile of brown, granular material above a larger container filled with the same substance. The material is peat moss.">
            <a:extLst>
              <a:ext uri="{FF2B5EF4-FFF2-40B4-BE49-F238E27FC236}">
                <a16:creationId xmlns:a16="http://schemas.microsoft.com/office/drawing/2014/main" id="{C34BAC73-0BE0-0634-1FF6-08BC5B5BFE88}"/>
              </a:ext>
            </a:extLst>
          </p:cNvPr>
          <p:cNvPicPr>
            <a:picLocks noChangeAspect="1"/>
          </p:cNvPicPr>
          <p:nvPr/>
        </p:nvPicPr>
        <p:blipFill>
          <a:blip r:embed="rId3"/>
          <a:stretch>
            <a:fillRect/>
          </a:stretch>
        </p:blipFill>
        <p:spPr>
          <a:xfrm>
            <a:off x="647700" y="1962015"/>
            <a:ext cx="3810000" cy="3225800"/>
          </a:xfrm>
          <a:prstGeom prst="rect">
            <a:avLst/>
          </a:prstGeom>
        </p:spPr>
      </p:pic>
      <p:pic>
        <p:nvPicPr>
          <p:cNvPr id="4" name="Picture 3" descr="Photograph showing hands holding a large clump of dried moss or plant material with a fibrous, tangled texture. Background contains more of the same material, indicating collection or processing of natural organic matter.">
            <a:extLst>
              <a:ext uri="{FF2B5EF4-FFF2-40B4-BE49-F238E27FC236}">
                <a16:creationId xmlns:a16="http://schemas.microsoft.com/office/drawing/2014/main" id="{559FC4D4-34D9-C76E-CAA9-AB8C043516C5}"/>
              </a:ext>
            </a:extLst>
          </p:cNvPr>
          <p:cNvPicPr>
            <a:picLocks noChangeAspect="1"/>
          </p:cNvPicPr>
          <p:nvPr/>
        </p:nvPicPr>
        <p:blipFill>
          <a:blip r:embed="rId4"/>
          <a:stretch>
            <a:fillRect/>
          </a:stretch>
        </p:blipFill>
        <p:spPr>
          <a:xfrm>
            <a:off x="3593153" y="3657600"/>
            <a:ext cx="4255427" cy="2878889"/>
          </a:xfrm>
          <a:prstGeom prst="rect">
            <a:avLst/>
          </a:prstGeom>
        </p:spPr>
      </p:pic>
      <p:pic>
        <p:nvPicPr>
          <p:cNvPr id="5" name="Picture 4" descr="Photograph showing a dense patch of green moss with star-shaped leaves covering the ground. The moss displays vibrant shades of green with some brown soil visible in gaps, highlighting natural forest floor vegetation.">
            <a:extLst>
              <a:ext uri="{FF2B5EF4-FFF2-40B4-BE49-F238E27FC236}">
                <a16:creationId xmlns:a16="http://schemas.microsoft.com/office/drawing/2014/main" id="{AD4833B8-CC28-88D3-D012-09FDC7F02D0E}"/>
              </a:ext>
            </a:extLst>
          </p:cNvPr>
          <p:cNvPicPr>
            <a:picLocks noChangeAspect="1"/>
          </p:cNvPicPr>
          <p:nvPr/>
        </p:nvPicPr>
        <p:blipFill>
          <a:blip r:embed="rId5"/>
          <a:stretch>
            <a:fillRect/>
          </a:stretch>
        </p:blipFill>
        <p:spPr>
          <a:xfrm>
            <a:off x="7568119" y="915414"/>
            <a:ext cx="4197789" cy="3149805"/>
          </a:xfrm>
          <a:prstGeom prst="rect">
            <a:avLst/>
          </a:prstGeom>
        </p:spPr>
      </p:pic>
      <p:pic>
        <p:nvPicPr>
          <p:cNvPr id="6" name="Picture 5" descr="Photograph showing a large peat bog with a visible cross-section of layered peat deposits and piles of cut peat blocks stacked on top. The scene highlights peat extraction process in a natural landscape with forest and hills in the background.&#10;&#10;">
            <a:extLst>
              <a:ext uri="{FF2B5EF4-FFF2-40B4-BE49-F238E27FC236}">
                <a16:creationId xmlns:a16="http://schemas.microsoft.com/office/drawing/2014/main" id="{737F01E9-E869-A03F-2981-8A1E1171D20F}"/>
              </a:ext>
            </a:extLst>
          </p:cNvPr>
          <p:cNvPicPr>
            <a:picLocks noChangeAspect="1"/>
          </p:cNvPicPr>
          <p:nvPr/>
        </p:nvPicPr>
        <p:blipFill>
          <a:blip r:embed="rId6"/>
          <a:stretch>
            <a:fillRect/>
          </a:stretch>
        </p:blipFill>
        <p:spPr>
          <a:xfrm>
            <a:off x="8382000" y="3898900"/>
            <a:ext cx="3048000" cy="2286000"/>
          </a:xfrm>
          <a:prstGeom prst="rect">
            <a:avLst/>
          </a:prstGeom>
        </p:spPr>
      </p:pic>
    </p:spTree>
    <p:extLst>
      <p:ext uri="{BB962C8B-B14F-4D97-AF65-F5344CB8AC3E}">
        <p14:creationId xmlns:p14="http://schemas.microsoft.com/office/powerpoint/2010/main" val="310242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FE567-02F1-96EC-B053-240F461C2CC2}"/>
              </a:ext>
            </a:extLst>
          </p:cNvPr>
          <p:cNvSpPr>
            <a:spLocks noGrp="1"/>
          </p:cNvSpPr>
          <p:nvPr>
            <p:ph type="title"/>
          </p:nvPr>
        </p:nvSpPr>
        <p:spPr/>
        <p:txBody>
          <a:bodyPr/>
          <a:lstStyle/>
          <a:p>
            <a:r>
              <a:rPr lang="en-US" dirty="0"/>
              <a:t>Sand</a:t>
            </a:r>
          </a:p>
        </p:txBody>
      </p:sp>
      <p:sp>
        <p:nvSpPr>
          <p:cNvPr id="3" name="Content Placeholder 2">
            <a:extLst>
              <a:ext uri="{FF2B5EF4-FFF2-40B4-BE49-F238E27FC236}">
                <a16:creationId xmlns:a16="http://schemas.microsoft.com/office/drawing/2014/main" id="{5359219D-ACAF-4F45-4A58-924CA0C53F2B}"/>
              </a:ext>
            </a:extLst>
          </p:cNvPr>
          <p:cNvSpPr>
            <a:spLocks noGrp="1"/>
          </p:cNvSpPr>
          <p:nvPr>
            <p:ph idx="1"/>
          </p:nvPr>
        </p:nvSpPr>
        <p:spPr/>
        <p:txBody>
          <a:bodyPr/>
          <a:lstStyle/>
          <a:p>
            <a:pPr marL="0" indent="0">
              <a:buNone/>
            </a:pPr>
            <a:r>
              <a:rPr lang="en-US" dirty="0"/>
              <a:t>Eroded and broken-down rock particles</a:t>
            </a:r>
          </a:p>
          <a:p>
            <a:r>
              <a:rPr lang="en-US" dirty="0"/>
              <a:t>Inorganic</a:t>
            </a:r>
          </a:p>
          <a:p>
            <a:r>
              <a:rPr lang="en-US" dirty="0"/>
              <a:t>No nutrient availability/contains no nutrients</a:t>
            </a:r>
          </a:p>
          <a:p>
            <a:r>
              <a:rPr lang="en-US" dirty="0"/>
              <a:t>Low cation exchange capacity</a:t>
            </a:r>
          </a:p>
          <a:p>
            <a:r>
              <a:rPr lang="en-US" dirty="0"/>
              <a:t>Excellent aeration and drainage</a:t>
            </a:r>
          </a:p>
          <a:p>
            <a:r>
              <a:rPr lang="en-US" dirty="0"/>
              <a:t>pH is variable</a:t>
            </a:r>
          </a:p>
          <a:p>
            <a:r>
              <a:rPr lang="en-US" dirty="0"/>
              <a:t>Heavy weight</a:t>
            </a:r>
          </a:p>
          <a:p>
            <a:endParaRPr lang="en-US" dirty="0"/>
          </a:p>
        </p:txBody>
      </p:sp>
      <p:pic>
        <p:nvPicPr>
          <p:cNvPr id="4" name="Picture 3">
            <a:extLst>
              <a:ext uri="{FF2B5EF4-FFF2-40B4-BE49-F238E27FC236}">
                <a16:creationId xmlns:a16="http://schemas.microsoft.com/office/drawing/2014/main" id="{7958AB2B-A5F9-D8CD-C759-C9AC889AC4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365249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50F1AF-B3A5-B4D7-9352-1323BD4FAE45}"/>
              </a:ext>
            </a:extLst>
          </p:cNvPr>
          <p:cNvSpPr>
            <a:spLocks noGrp="1"/>
          </p:cNvSpPr>
          <p:nvPr>
            <p:ph type="title"/>
          </p:nvPr>
        </p:nvSpPr>
        <p:spPr/>
        <p:txBody>
          <a:bodyPr/>
          <a:lstStyle/>
          <a:p>
            <a:r>
              <a:rPr lang="en-US" dirty="0"/>
              <a:t>Sand Pictures   </a:t>
            </a:r>
          </a:p>
        </p:txBody>
      </p:sp>
      <p:pic>
        <p:nvPicPr>
          <p:cNvPr id="5" name="Picture 4" descr="Photograph showing a close-up view of fine, light brown, landscape sand. The image highlights uneven distribution and small clumps, emphasizing texture and color variations within the granular substance.">
            <a:extLst>
              <a:ext uri="{FF2B5EF4-FFF2-40B4-BE49-F238E27FC236}">
                <a16:creationId xmlns:a16="http://schemas.microsoft.com/office/drawing/2014/main" id="{7749CBA4-B176-74C8-0CAA-3DF1801010CA}"/>
              </a:ext>
            </a:extLst>
          </p:cNvPr>
          <p:cNvPicPr>
            <a:picLocks noChangeAspect="1"/>
          </p:cNvPicPr>
          <p:nvPr/>
        </p:nvPicPr>
        <p:blipFill>
          <a:blip r:embed="rId3"/>
          <a:stretch>
            <a:fillRect/>
          </a:stretch>
        </p:blipFill>
        <p:spPr>
          <a:xfrm>
            <a:off x="993588" y="1892030"/>
            <a:ext cx="4567391" cy="3429000"/>
          </a:xfrm>
          <a:prstGeom prst="rect">
            <a:avLst/>
          </a:prstGeom>
        </p:spPr>
      </p:pic>
      <p:pic>
        <p:nvPicPr>
          <p:cNvPr id="6" name="Picture 5" descr="Close-up photograph of coarse sand composed of small, irregularly shaped grains in various shades of brown, tan, and orange. Texture appears rough with visible fragments of shells or minerals scattered throughout.">
            <a:extLst>
              <a:ext uri="{FF2B5EF4-FFF2-40B4-BE49-F238E27FC236}">
                <a16:creationId xmlns:a16="http://schemas.microsoft.com/office/drawing/2014/main" id="{73F307AA-C3AB-01F4-E10F-A84B1740F89D}"/>
              </a:ext>
            </a:extLst>
          </p:cNvPr>
          <p:cNvPicPr>
            <a:picLocks noChangeAspect="1"/>
          </p:cNvPicPr>
          <p:nvPr/>
        </p:nvPicPr>
        <p:blipFill>
          <a:blip r:embed="rId4"/>
          <a:stretch>
            <a:fillRect/>
          </a:stretch>
        </p:blipFill>
        <p:spPr>
          <a:xfrm>
            <a:off x="6514291" y="2495329"/>
            <a:ext cx="4915709" cy="3676871"/>
          </a:xfrm>
          <a:prstGeom prst="rect">
            <a:avLst/>
          </a:prstGeom>
        </p:spPr>
      </p:pic>
    </p:spTree>
    <p:extLst>
      <p:ext uri="{BB962C8B-B14F-4D97-AF65-F5344CB8AC3E}">
        <p14:creationId xmlns:p14="http://schemas.microsoft.com/office/powerpoint/2010/main" val="1221606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644330-AD5C-C9E3-F38E-891B80D940AB}"/>
              </a:ext>
            </a:extLst>
          </p:cNvPr>
          <p:cNvSpPr>
            <a:spLocks noGrp="1"/>
          </p:cNvSpPr>
          <p:nvPr>
            <p:ph type="title"/>
          </p:nvPr>
        </p:nvSpPr>
        <p:spPr/>
        <p:txBody>
          <a:bodyPr/>
          <a:lstStyle/>
          <a:p>
            <a:r>
              <a:rPr lang="en-US" dirty="0"/>
              <a:t>Vermiculite</a:t>
            </a:r>
          </a:p>
        </p:txBody>
      </p:sp>
      <p:sp>
        <p:nvSpPr>
          <p:cNvPr id="4" name="Content Placeholder 3">
            <a:extLst>
              <a:ext uri="{FF2B5EF4-FFF2-40B4-BE49-F238E27FC236}">
                <a16:creationId xmlns:a16="http://schemas.microsoft.com/office/drawing/2014/main" id="{D2D04BF3-23E5-98A7-ACBE-71D8A4049C32}"/>
              </a:ext>
            </a:extLst>
          </p:cNvPr>
          <p:cNvSpPr>
            <a:spLocks noGrp="1"/>
          </p:cNvSpPr>
          <p:nvPr>
            <p:ph idx="1"/>
          </p:nvPr>
        </p:nvSpPr>
        <p:spPr/>
        <p:txBody>
          <a:bodyPr>
            <a:normAutofit fontScale="92500" lnSpcReduction="10000"/>
          </a:bodyPr>
          <a:lstStyle/>
          <a:p>
            <a:pPr marL="0" indent="0">
              <a:buNone/>
            </a:pPr>
            <a:r>
              <a:rPr lang="en-US" dirty="0"/>
              <a:t>Expanded mica that has been heated to about 2000°F</a:t>
            </a:r>
          </a:p>
          <a:p>
            <a:r>
              <a:rPr lang="en-US" dirty="0"/>
              <a:t>Inorganic</a:t>
            </a:r>
          </a:p>
          <a:p>
            <a:r>
              <a:rPr lang="en-US" dirty="0"/>
              <a:t>Contains trace amounts of Magnesium (Mg) and Potassium (K)</a:t>
            </a:r>
          </a:p>
          <a:p>
            <a:r>
              <a:rPr lang="en-US" dirty="0"/>
              <a:t>High water-holding capacity</a:t>
            </a:r>
          </a:p>
          <a:p>
            <a:r>
              <a:rPr lang="en-US" dirty="0"/>
              <a:t>Excellent aeration and drainage</a:t>
            </a:r>
          </a:p>
          <a:p>
            <a:r>
              <a:rPr lang="en-US" dirty="0"/>
              <a:t>pH of 7.0 of higher</a:t>
            </a:r>
          </a:p>
          <a:p>
            <a:r>
              <a:rPr lang="en-US" dirty="0"/>
              <a:t>Good buffering capacity</a:t>
            </a:r>
          </a:p>
          <a:p>
            <a:r>
              <a:rPr lang="en-US" dirty="0"/>
              <a:t>Light weight</a:t>
            </a:r>
          </a:p>
        </p:txBody>
      </p:sp>
      <p:pic>
        <p:nvPicPr>
          <p:cNvPr id="2" name="Picture 1">
            <a:extLst>
              <a:ext uri="{FF2B5EF4-FFF2-40B4-BE49-F238E27FC236}">
                <a16:creationId xmlns:a16="http://schemas.microsoft.com/office/drawing/2014/main" id="{C68885A2-2855-840F-1091-53908E88B59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2274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otograph showing exfoliated and unexfoliated vermiculite samples held in hands and displayed next to a paperclip for size comparison. The image highlights texture and size differences, with exfoliated vermiculite appearing expanded and flaky, while unexfoliated vermiculite is compact and granular.">
            <a:extLst>
              <a:ext uri="{FF2B5EF4-FFF2-40B4-BE49-F238E27FC236}">
                <a16:creationId xmlns:a16="http://schemas.microsoft.com/office/drawing/2014/main" id="{95F98C52-BE49-5D80-D828-56255EB5522E}"/>
              </a:ext>
            </a:extLst>
          </p:cNvPr>
          <p:cNvPicPr>
            <a:picLocks noChangeAspect="1"/>
          </p:cNvPicPr>
          <p:nvPr/>
        </p:nvPicPr>
        <p:blipFill>
          <a:blip r:embed="rId3"/>
          <a:stretch>
            <a:fillRect/>
          </a:stretch>
        </p:blipFill>
        <p:spPr>
          <a:xfrm>
            <a:off x="4536028" y="785807"/>
            <a:ext cx="6893972" cy="5825657"/>
          </a:xfrm>
          <a:prstGeom prst="rect">
            <a:avLst/>
          </a:prstGeom>
        </p:spPr>
      </p:pic>
      <p:sp>
        <p:nvSpPr>
          <p:cNvPr id="2" name="Title 1">
            <a:extLst>
              <a:ext uri="{FF2B5EF4-FFF2-40B4-BE49-F238E27FC236}">
                <a16:creationId xmlns:a16="http://schemas.microsoft.com/office/drawing/2014/main" id="{381968F3-0886-95AC-A1D6-CBF149ADC098}"/>
              </a:ext>
            </a:extLst>
          </p:cNvPr>
          <p:cNvSpPr>
            <a:spLocks noGrp="1"/>
          </p:cNvSpPr>
          <p:nvPr>
            <p:ph type="title"/>
          </p:nvPr>
        </p:nvSpPr>
        <p:spPr>
          <a:xfrm>
            <a:off x="647700" y="403150"/>
            <a:ext cx="10782300" cy="1414220"/>
          </a:xfrm>
        </p:spPr>
        <p:txBody>
          <a:bodyPr/>
          <a:lstStyle/>
          <a:p>
            <a:r>
              <a:rPr lang="en-US" dirty="0"/>
              <a:t>Vermiculite </a:t>
            </a:r>
            <a:r>
              <a:rPr lang="en-US" dirty="0" err="1"/>
              <a:t>PiCtures</a:t>
            </a:r>
            <a:r>
              <a:rPr lang="en-US" dirty="0"/>
              <a:t>    </a:t>
            </a:r>
          </a:p>
        </p:txBody>
      </p:sp>
      <p:pic>
        <p:nvPicPr>
          <p:cNvPr id="3" name="Picture 2" descr="Photograph of a pile of beige and light brown vermiculite scattered on a white surface. The pieces vary in size and texture, showing rough, fibrous, and irregular shapes. As the vermiculite heats up, it expands like this and puffs into layers kind of like a page of a book to hold water in between.">
            <a:extLst>
              <a:ext uri="{FF2B5EF4-FFF2-40B4-BE49-F238E27FC236}">
                <a16:creationId xmlns:a16="http://schemas.microsoft.com/office/drawing/2014/main" id="{56B43A62-B710-785B-1353-5A08BD41C013}"/>
              </a:ext>
            </a:extLst>
          </p:cNvPr>
          <p:cNvPicPr>
            <a:picLocks noChangeAspect="1"/>
          </p:cNvPicPr>
          <p:nvPr/>
        </p:nvPicPr>
        <p:blipFill>
          <a:blip r:embed="rId4"/>
          <a:stretch>
            <a:fillRect/>
          </a:stretch>
        </p:blipFill>
        <p:spPr>
          <a:xfrm>
            <a:off x="647700" y="1556731"/>
            <a:ext cx="3314700" cy="2400300"/>
          </a:xfrm>
          <a:prstGeom prst="rect">
            <a:avLst/>
          </a:prstGeom>
        </p:spPr>
      </p:pic>
      <p:pic>
        <p:nvPicPr>
          <p:cNvPr id="4" name="Picture 3" descr="Photograph showing a close-up of a hand holding two irregularly shaped pieces of a white and gray mineral or rock. The pieces have a rough texture with patches of darker spots, suggesting natural or weathered material. This is the raw form of vermiculite. ">
            <a:extLst>
              <a:ext uri="{FF2B5EF4-FFF2-40B4-BE49-F238E27FC236}">
                <a16:creationId xmlns:a16="http://schemas.microsoft.com/office/drawing/2014/main" id="{7FDF82C5-9A4E-0A3F-0CA3-E503DFABD04E}"/>
              </a:ext>
            </a:extLst>
          </p:cNvPr>
          <p:cNvPicPr>
            <a:picLocks noChangeAspect="1"/>
          </p:cNvPicPr>
          <p:nvPr/>
        </p:nvPicPr>
        <p:blipFill>
          <a:blip r:embed="rId5"/>
          <a:stretch>
            <a:fillRect/>
          </a:stretch>
        </p:blipFill>
        <p:spPr>
          <a:xfrm>
            <a:off x="615274" y="4101119"/>
            <a:ext cx="3347126" cy="2510345"/>
          </a:xfrm>
          <a:prstGeom prst="rect">
            <a:avLst/>
          </a:prstGeom>
        </p:spPr>
      </p:pic>
    </p:spTree>
    <p:extLst>
      <p:ext uri="{BB962C8B-B14F-4D97-AF65-F5344CB8AC3E}">
        <p14:creationId xmlns:p14="http://schemas.microsoft.com/office/powerpoint/2010/main" val="1945237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4576A-A741-4C24-7CB7-369B9C00BE76}"/>
              </a:ext>
            </a:extLst>
          </p:cNvPr>
          <p:cNvSpPr>
            <a:spLocks noGrp="1"/>
          </p:cNvSpPr>
          <p:nvPr>
            <p:ph type="title"/>
          </p:nvPr>
        </p:nvSpPr>
        <p:spPr/>
        <p:txBody>
          <a:bodyPr/>
          <a:lstStyle/>
          <a:p>
            <a:r>
              <a:rPr lang="en-US" dirty="0"/>
              <a:t>Perlite</a:t>
            </a:r>
          </a:p>
        </p:txBody>
      </p:sp>
      <p:sp>
        <p:nvSpPr>
          <p:cNvPr id="3" name="Content Placeholder 2">
            <a:extLst>
              <a:ext uri="{FF2B5EF4-FFF2-40B4-BE49-F238E27FC236}">
                <a16:creationId xmlns:a16="http://schemas.microsoft.com/office/drawing/2014/main" id="{04530C84-B64A-6E87-5D72-4C2EE986BA5F}"/>
              </a:ext>
            </a:extLst>
          </p:cNvPr>
          <p:cNvSpPr>
            <a:spLocks noGrp="1"/>
          </p:cNvSpPr>
          <p:nvPr>
            <p:ph idx="1"/>
          </p:nvPr>
        </p:nvSpPr>
        <p:spPr>
          <a:xfrm>
            <a:off x="647700" y="2024854"/>
            <a:ext cx="10782300" cy="3552986"/>
          </a:xfrm>
        </p:spPr>
        <p:txBody>
          <a:bodyPr>
            <a:normAutofit fontScale="92500" lnSpcReduction="10000"/>
          </a:bodyPr>
          <a:lstStyle/>
          <a:p>
            <a:pPr marL="0" indent="0">
              <a:buNone/>
            </a:pPr>
            <a:r>
              <a:rPr lang="en-US" dirty="0"/>
              <a:t>Formed from a volcanic rock heated to 1400-1600°F</a:t>
            </a:r>
          </a:p>
          <a:p>
            <a:r>
              <a:rPr lang="en-US" dirty="0"/>
              <a:t>Inorganic</a:t>
            </a:r>
          </a:p>
          <a:p>
            <a:r>
              <a:rPr lang="en-US" dirty="0"/>
              <a:t>Contains up to 200 ppm of Fluoride</a:t>
            </a:r>
          </a:p>
          <a:p>
            <a:r>
              <a:rPr lang="en-US" dirty="0"/>
              <a:t>High water-holding capacity</a:t>
            </a:r>
          </a:p>
          <a:p>
            <a:r>
              <a:rPr lang="en-US" dirty="0"/>
              <a:t>Excellent aeration and drainage</a:t>
            </a:r>
          </a:p>
          <a:p>
            <a:r>
              <a:rPr lang="en-US" dirty="0"/>
              <a:t>pH between 6.0 and 8.0</a:t>
            </a:r>
          </a:p>
          <a:p>
            <a:r>
              <a:rPr lang="en-US" dirty="0"/>
              <a:t>No buffering capacity</a:t>
            </a:r>
          </a:p>
          <a:p>
            <a:r>
              <a:rPr lang="en-US" dirty="0"/>
              <a:t>Light weight</a:t>
            </a:r>
          </a:p>
        </p:txBody>
      </p:sp>
      <p:pic>
        <p:nvPicPr>
          <p:cNvPr id="4" name="Picture 3">
            <a:extLst>
              <a:ext uri="{FF2B5EF4-FFF2-40B4-BE49-F238E27FC236}">
                <a16:creationId xmlns:a16="http://schemas.microsoft.com/office/drawing/2014/main" id="{49702145-4490-3DBA-D8BE-D52D0093799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863480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023F0-FA16-BC9E-DEC4-B5683F31DFD5}"/>
              </a:ext>
            </a:extLst>
          </p:cNvPr>
          <p:cNvSpPr>
            <a:spLocks noGrp="1"/>
          </p:cNvSpPr>
          <p:nvPr>
            <p:ph type="title"/>
          </p:nvPr>
        </p:nvSpPr>
        <p:spPr>
          <a:xfrm>
            <a:off x="704850" y="419914"/>
            <a:ext cx="10782300" cy="1414220"/>
          </a:xfrm>
        </p:spPr>
        <p:txBody>
          <a:bodyPr/>
          <a:lstStyle/>
          <a:p>
            <a:r>
              <a:rPr lang="en-US" dirty="0"/>
              <a:t>Perlite pictures   </a:t>
            </a:r>
          </a:p>
        </p:txBody>
      </p:sp>
      <p:pic>
        <p:nvPicPr>
          <p:cNvPr id="3" name="Picture 2" descr="Photograph showing three stages of perlite material: a large rock on the left, crushed perlite granules in the center, and expanded perlite particles on the right. Each stage is labeled with white text on black backgrounds, illustrating transformation from raw rock to processed expanded form.">
            <a:extLst>
              <a:ext uri="{FF2B5EF4-FFF2-40B4-BE49-F238E27FC236}">
                <a16:creationId xmlns:a16="http://schemas.microsoft.com/office/drawing/2014/main" id="{F9882F49-81F7-50E0-C74F-EB15C6A4EDF6}"/>
              </a:ext>
            </a:extLst>
          </p:cNvPr>
          <p:cNvPicPr>
            <a:picLocks noChangeAspect="1"/>
          </p:cNvPicPr>
          <p:nvPr/>
        </p:nvPicPr>
        <p:blipFill>
          <a:blip r:embed="rId3"/>
          <a:stretch>
            <a:fillRect/>
          </a:stretch>
        </p:blipFill>
        <p:spPr>
          <a:xfrm>
            <a:off x="462534" y="1596390"/>
            <a:ext cx="4991100" cy="2476500"/>
          </a:xfrm>
          <a:prstGeom prst="rect">
            <a:avLst/>
          </a:prstGeom>
        </p:spPr>
      </p:pic>
      <p:pic>
        <p:nvPicPr>
          <p:cNvPr id="4" name="Picture 3" descr="Photograph showing a close-up of two hands holding a pile of small, white granular pellets. The pellets appear uniform in size and texture, suggesting they could be plastic resin or fertilizer granules.">
            <a:extLst>
              <a:ext uri="{FF2B5EF4-FFF2-40B4-BE49-F238E27FC236}">
                <a16:creationId xmlns:a16="http://schemas.microsoft.com/office/drawing/2014/main" id="{7A6348F0-1880-7E62-FE66-CB93ADD547BA}"/>
              </a:ext>
            </a:extLst>
          </p:cNvPr>
          <p:cNvPicPr>
            <a:picLocks noChangeAspect="1"/>
          </p:cNvPicPr>
          <p:nvPr/>
        </p:nvPicPr>
        <p:blipFill>
          <a:blip r:embed="rId4"/>
          <a:stretch>
            <a:fillRect/>
          </a:stretch>
        </p:blipFill>
        <p:spPr>
          <a:xfrm>
            <a:off x="3131689" y="4243972"/>
            <a:ext cx="2212979" cy="2296096"/>
          </a:xfrm>
          <a:prstGeom prst="rect">
            <a:avLst/>
          </a:prstGeom>
        </p:spPr>
      </p:pic>
      <p:pic>
        <p:nvPicPr>
          <p:cNvPr id="5" name="Picture 4" descr="Photograph showing a close-up of a U.S. quarter coin placed on a bed of small, white, irregularly shaped pellets. The coin provides scale to highlight size and texture of the pellets, which appear to be a granular material or plastic resin.">
            <a:extLst>
              <a:ext uri="{FF2B5EF4-FFF2-40B4-BE49-F238E27FC236}">
                <a16:creationId xmlns:a16="http://schemas.microsoft.com/office/drawing/2014/main" id="{C04DC75D-D5C6-34EA-5B10-92219B6C2E9C}"/>
              </a:ext>
            </a:extLst>
          </p:cNvPr>
          <p:cNvPicPr>
            <a:picLocks noChangeAspect="1"/>
          </p:cNvPicPr>
          <p:nvPr/>
        </p:nvPicPr>
        <p:blipFill>
          <a:blip r:embed="rId5"/>
          <a:stretch>
            <a:fillRect/>
          </a:stretch>
        </p:blipFill>
        <p:spPr>
          <a:xfrm rot="5400000">
            <a:off x="7772400" y="540091"/>
            <a:ext cx="2374392" cy="2588087"/>
          </a:xfrm>
          <a:prstGeom prst="rect">
            <a:avLst/>
          </a:prstGeom>
        </p:spPr>
      </p:pic>
      <p:pic>
        <p:nvPicPr>
          <p:cNvPr id="6" name="Picture 5" descr="Photograph showing three types of expanded perlite labeled as coarse, medium, and fine, arranged from left to right on a dark surface. Coarse perlite consists of larger, irregular white granules, medium perlite has smaller, more uniform granules, and fine perlite appears as a white powder.">
            <a:extLst>
              <a:ext uri="{FF2B5EF4-FFF2-40B4-BE49-F238E27FC236}">
                <a16:creationId xmlns:a16="http://schemas.microsoft.com/office/drawing/2014/main" id="{712C698A-6581-2E45-8FF8-6B637F83FEFD}"/>
              </a:ext>
            </a:extLst>
          </p:cNvPr>
          <p:cNvPicPr>
            <a:picLocks noChangeAspect="1"/>
          </p:cNvPicPr>
          <p:nvPr/>
        </p:nvPicPr>
        <p:blipFill>
          <a:blip r:embed="rId6"/>
          <a:stretch>
            <a:fillRect/>
          </a:stretch>
        </p:blipFill>
        <p:spPr>
          <a:xfrm>
            <a:off x="5783690" y="3179610"/>
            <a:ext cx="5945776" cy="3424466"/>
          </a:xfrm>
          <a:prstGeom prst="rect">
            <a:avLst/>
          </a:prstGeom>
        </p:spPr>
      </p:pic>
    </p:spTree>
    <p:extLst>
      <p:ext uri="{BB962C8B-B14F-4D97-AF65-F5344CB8AC3E}">
        <p14:creationId xmlns:p14="http://schemas.microsoft.com/office/powerpoint/2010/main" val="252239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8F5A0-8311-7CF9-DE19-BCC167E8267D}"/>
              </a:ext>
            </a:extLst>
          </p:cNvPr>
          <p:cNvSpPr>
            <a:spLocks noGrp="1"/>
          </p:cNvSpPr>
          <p:nvPr>
            <p:ph type="title"/>
          </p:nvPr>
        </p:nvSpPr>
        <p:spPr/>
        <p:txBody>
          <a:bodyPr/>
          <a:lstStyle/>
          <a:p>
            <a:r>
              <a:rPr lang="en-US" dirty="0"/>
              <a:t>Calcined Clay</a:t>
            </a:r>
          </a:p>
        </p:txBody>
      </p:sp>
      <p:sp>
        <p:nvSpPr>
          <p:cNvPr id="3" name="Content Placeholder 2">
            <a:extLst>
              <a:ext uri="{FF2B5EF4-FFF2-40B4-BE49-F238E27FC236}">
                <a16:creationId xmlns:a16="http://schemas.microsoft.com/office/drawing/2014/main" id="{FAAEBD90-EAF5-6BA6-BEDE-5785222B1358}"/>
              </a:ext>
            </a:extLst>
          </p:cNvPr>
          <p:cNvSpPr>
            <a:spLocks noGrp="1"/>
          </p:cNvSpPr>
          <p:nvPr>
            <p:ph idx="1"/>
          </p:nvPr>
        </p:nvSpPr>
        <p:spPr/>
        <p:txBody>
          <a:bodyPr>
            <a:normAutofit fontScale="92500" lnSpcReduction="20000"/>
          </a:bodyPr>
          <a:lstStyle/>
          <a:p>
            <a:pPr marL="0" indent="0">
              <a:buNone/>
            </a:pPr>
            <a:r>
              <a:rPr lang="en-US" dirty="0"/>
              <a:t>Processed and baked at high temperatures.</a:t>
            </a:r>
          </a:p>
          <a:p>
            <a:r>
              <a:rPr lang="en-US" dirty="0"/>
              <a:t>Inorganic </a:t>
            </a:r>
          </a:p>
          <a:p>
            <a:r>
              <a:rPr lang="en-US" dirty="0"/>
              <a:t>No nutrient value but capable of absorbing nutrients</a:t>
            </a:r>
          </a:p>
          <a:p>
            <a:r>
              <a:rPr lang="en-US" dirty="0"/>
              <a:t>Moderate water-holding capacity</a:t>
            </a:r>
          </a:p>
          <a:p>
            <a:pPr lvl="1"/>
            <a:r>
              <a:rPr lang="en-US" dirty="0"/>
              <a:t>Highly porous</a:t>
            </a:r>
          </a:p>
          <a:p>
            <a:r>
              <a:rPr lang="en-US" dirty="0"/>
              <a:t>Excellent aeration and drainage</a:t>
            </a:r>
          </a:p>
          <a:p>
            <a:r>
              <a:rPr lang="en-US" dirty="0"/>
              <a:t>pH between 5.0 and 6.0</a:t>
            </a:r>
          </a:p>
          <a:p>
            <a:r>
              <a:rPr lang="en-US" dirty="0"/>
              <a:t>Resistant to breaking down</a:t>
            </a:r>
          </a:p>
          <a:p>
            <a:r>
              <a:rPr lang="en-US" dirty="0"/>
              <a:t>Heavy weight</a:t>
            </a:r>
          </a:p>
        </p:txBody>
      </p:sp>
      <p:pic>
        <p:nvPicPr>
          <p:cNvPr id="4" name="Picture 3">
            <a:extLst>
              <a:ext uri="{FF2B5EF4-FFF2-40B4-BE49-F238E27FC236}">
                <a16:creationId xmlns:a16="http://schemas.microsoft.com/office/drawing/2014/main" id="{53CDFB51-6D23-1CD7-2ECD-F0B5588B21A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77775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ADA07-2499-C4DE-CDD9-7C6436EBE479}"/>
              </a:ext>
            </a:extLst>
          </p:cNvPr>
          <p:cNvSpPr>
            <a:spLocks noGrp="1"/>
          </p:cNvSpPr>
          <p:nvPr>
            <p:ph type="title"/>
          </p:nvPr>
        </p:nvSpPr>
        <p:spPr/>
        <p:txBody>
          <a:bodyPr/>
          <a:lstStyle/>
          <a:p>
            <a:r>
              <a:rPr lang="en-US" dirty="0"/>
              <a:t>Calcined Clay Pics   </a:t>
            </a:r>
          </a:p>
        </p:txBody>
      </p:sp>
      <p:pic>
        <p:nvPicPr>
          <p:cNvPr id="3" name="Picture 2" descr="Close-up photograph of a textured surface covered with small, irregularly shaped reddish-brown rocks and pebbles. The image highlights natural variations in size, shape, and color of the stones, emphasizing rough and uneven terrain. This is the calcined clay. ">
            <a:extLst>
              <a:ext uri="{FF2B5EF4-FFF2-40B4-BE49-F238E27FC236}">
                <a16:creationId xmlns:a16="http://schemas.microsoft.com/office/drawing/2014/main" id="{65C5C71B-6889-8727-03F7-9A1B76AB5FEF}"/>
              </a:ext>
            </a:extLst>
          </p:cNvPr>
          <p:cNvPicPr>
            <a:picLocks noChangeAspect="1"/>
          </p:cNvPicPr>
          <p:nvPr/>
        </p:nvPicPr>
        <p:blipFill>
          <a:blip r:embed="rId3"/>
          <a:stretch>
            <a:fillRect/>
          </a:stretch>
        </p:blipFill>
        <p:spPr>
          <a:xfrm>
            <a:off x="1067181" y="2008580"/>
            <a:ext cx="3395524" cy="3395524"/>
          </a:xfrm>
          <a:prstGeom prst="rect">
            <a:avLst/>
          </a:prstGeom>
        </p:spPr>
      </p:pic>
      <p:pic>
        <p:nvPicPr>
          <p:cNvPr id="4" name="Picture 3" descr="Photograph showing a pile of small, irregularly shaped brown granules next to a U.S. quarter coin for size comparison. The granules appear to be a type of dry material or substance, with the coin highlighting their small scale.">
            <a:extLst>
              <a:ext uri="{FF2B5EF4-FFF2-40B4-BE49-F238E27FC236}">
                <a16:creationId xmlns:a16="http://schemas.microsoft.com/office/drawing/2014/main" id="{8C8B45A8-22BF-9611-8ABE-A5DA49969692}"/>
              </a:ext>
            </a:extLst>
          </p:cNvPr>
          <p:cNvPicPr>
            <a:picLocks noChangeAspect="1"/>
          </p:cNvPicPr>
          <p:nvPr/>
        </p:nvPicPr>
        <p:blipFill>
          <a:blip r:embed="rId4"/>
          <a:stretch>
            <a:fillRect/>
          </a:stretch>
        </p:blipFill>
        <p:spPr>
          <a:xfrm>
            <a:off x="6038850" y="1212062"/>
            <a:ext cx="5080000" cy="5080000"/>
          </a:xfrm>
          <a:prstGeom prst="rect">
            <a:avLst/>
          </a:prstGeom>
        </p:spPr>
      </p:pic>
    </p:spTree>
    <p:extLst>
      <p:ext uri="{BB962C8B-B14F-4D97-AF65-F5344CB8AC3E}">
        <p14:creationId xmlns:p14="http://schemas.microsoft.com/office/powerpoint/2010/main" val="285261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153F4-7D92-E446-7879-0DB9E6C54AC1}"/>
              </a:ext>
            </a:extLst>
          </p:cNvPr>
          <p:cNvSpPr>
            <a:spLocks noGrp="1"/>
          </p:cNvSpPr>
          <p:nvPr>
            <p:ph type="title"/>
          </p:nvPr>
        </p:nvSpPr>
        <p:spPr/>
        <p:txBody>
          <a:bodyPr/>
          <a:lstStyle/>
          <a:p>
            <a:r>
              <a:rPr lang="en-US" dirty="0"/>
              <a:t>Composted Bark</a:t>
            </a:r>
          </a:p>
        </p:txBody>
      </p:sp>
      <p:sp>
        <p:nvSpPr>
          <p:cNvPr id="3" name="Content Placeholder 2">
            <a:extLst>
              <a:ext uri="{FF2B5EF4-FFF2-40B4-BE49-F238E27FC236}">
                <a16:creationId xmlns:a16="http://schemas.microsoft.com/office/drawing/2014/main" id="{32B3D66C-960E-5903-201E-0824B12866C6}"/>
              </a:ext>
            </a:extLst>
          </p:cNvPr>
          <p:cNvSpPr>
            <a:spLocks noGrp="1"/>
          </p:cNvSpPr>
          <p:nvPr>
            <p:ph idx="1"/>
          </p:nvPr>
        </p:nvSpPr>
        <p:spPr/>
        <p:txBody>
          <a:bodyPr>
            <a:normAutofit lnSpcReduction="10000"/>
          </a:bodyPr>
          <a:lstStyle/>
          <a:p>
            <a:pPr marL="0" indent="0">
              <a:buNone/>
            </a:pPr>
            <a:r>
              <a:rPr lang="en-US" dirty="0"/>
              <a:t>Composting helps destroy injurious/inhibiting compounds; increases cation exchange; and reduces/eliminates insects, diseases, organisms, nematodes, and weed seeds</a:t>
            </a:r>
          </a:p>
          <a:p>
            <a:r>
              <a:rPr lang="en-US" dirty="0"/>
              <a:t>High in organic matter</a:t>
            </a:r>
          </a:p>
          <a:p>
            <a:r>
              <a:rPr lang="en-US" dirty="0"/>
              <a:t>High in carbon (C:N ratio of 300:1)</a:t>
            </a:r>
          </a:p>
          <a:p>
            <a:r>
              <a:rPr lang="en-US" dirty="0"/>
              <a:t>Moderate water and nutrient retention</a:t>
            </a:r>
          </a:p>
          <a:p>
            <a:r>
              <a:rPr lang="en-US" dirty="0"/>
              <a:t>Variable weight</a:t>
            </a:r>
          </a:p>
          <a:p>
            <a:r>
              <a:rPr lang="en-US" dirty="0"/>
              <a:t>Less expensive than sphagnum/peat moss</a:t>
            </a:r>
          </a:p>
        </p:txBody>
      </p:sp>
      <p:pic>
        <p:nvPicPr>
          <p:cNvPr id="4" name="Picture 3">
            <a:extLst>
              <a:ext uri="{FF2B5EF4-FFF2-40B4-BE49-F238E27FC236}">
                <a16:creationId xmlns:a16="http://schemas.microsoft.com/office/drawing/2014/main" id="{3A45C052-E959-4781-0396-F5064F68451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13744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80F1E-6A6B-ED0B-AA77-FBAF4C5B0D9A}"/>
              </a:ext>
            </a:extLst>
          </p:cNvPr>
          <p:cNvSpPr>
            <a:spLocks noGrp="1"/>
          </p:cNvSpPr>
          <p:nvPr>
            <p:ph type="title"/>
          </p:nvPr>
        </p:nvSpPr>
        <p:spPr/>
        <p:txBody>
          <a:bodyPr/>
          <a:lstStyle/>
          <a:p>
            <a:r>
              <a:rPr lang="en-US" dirty="0"/>
              <a:t>What we’re going to do:</a:t>
            </a:r>
          </a:p>
        </p:txBody>
      </p:sp>
      <p:sp>
        <p:nvSpPr>
          <p:cNvPr id="3" name="Content Placeholder 2">
            <a:extLst>
              <a:ext uri="{FF2B5EF4-FFF2-40B4-BE49-F238E27FC236}">
                <a16:creationId xmlns:a16="http://schemas.microsoft.com/office/drawing/2014/main" id="{39584412-A13A-910B-8325-01C97B9C5011}"/>
              </a:ext>
            </a:extLst>
          </p:cNvPr>
          <p:cNvSpPr>
            <a:spLocks noGrp="1"/>
          </p:cNvSpPr>
          <p:nvPr>
            <p:ph idx="1"/>
          </p:nvPr>
        </p:nvSpPr>
        <p:spPr/>
        <p:txBody>
          <a:bodyPr/>
          <a:lstStyle/>
          <a:p>
            <a:r>
              <a:rPr lang="en-US" dirty="0"/>
              <a:t>Define Soilless Media to understand other options besides soil to grow plants</a:t>
            </a:r>
          </a:p>
          <a:p>
            <a:r>
              <a:rPr lang="en-US" dirty="0"/>
              <a:t>Explore individual components of potting soil to learn how they each interact with the plant and what value they provide</a:t>
            </a:r>
          </a:p>
          <a:p>
            <a:r>
              <a:rPr lang="en-US" dirty="0"/>
              <a:t>Make a soil recipe for a specific plant to practice understanding unique plant needs</a:t>
            </a:r>
          </a:p>
        </p:txBody>
      </p:sp>
      <p:pic>
        <p:nvPicPr>
          <p:cNvPr id="4" name="Picture 3">
            <a:extLst>
              <a:ext uri="{FF2B5EF4-FFF2-40B4-BE49-F238E27FC236}">
                <a16:creationId xmlns:a16="http://schemas.microsoft.com/office/drawing/2014/main" id="{628E2E9D-807C-8A12-AC22-F7AFCF3AA87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09864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2EA13-34CB-DAFB-D785-F13118D053C8}"/>
              </a:ext>
            </a:extLst>
          </p:cNvPr>
          <p:cNvSpPr>
            <a:spLocks noGrp="1"/>
          </p:cNvSpPr>
          <p:nvPr>
            <p:ph type="title"/>
          </p:nvPr>
        </p:nvSpPr>
        <p:spPr/>
        <p:txBody>
          <a:bodyPr/>
          <a:lstStyle/>
          <a:p>
            <a:r>
              <a:rPr lang="en-US" dirty="0"/>
              <a:t>Composted Bark Pics</a:t>
            </a:r>
          </a:p>
        </p:txBody>
      </p:sp>
      <p:pic>
        <p:nvPicPr>
          <p:cNvPr id="3" name="Picture 2" descr="Close-up photograph of dark, rich soil mixed with small wood chips and organic matter. Texture appears loose and crumbly, indicating fertile ground suitable for planting or gardening.">
            <a:extLst>
              <a:ext uri="{FF2B5EF4-FFF2-40B4-BE49-F238E27FC236}">
                <a16:creationId xmlns:a16="http://schemas.microsoft.com/office/drawing/2014/main" id="{6FCD3444-7809-B731-5209-B98AACC42A31}"/>
              </a:ext>
            </a:extLst>
          </p:cNvPr>
          <p:cNvPicPr>
            <a:picLocks noChangeAspect="1"/>
          </p:cNvPicPr>
          <p:nvPr/>
        </p:nvPicPr>
        <p:blipFill>
          <a:blip r:embed="rId3"/>
          <a:stretch>
            <a:fillRect/>
          </a:stretch>
        </p:blipFill>
        <p:spPr>
          <a:xfrm>
            <a:off x="2958465" y="1652206"/>
            <a:ext cx="2390775" cy="4943475"/>
          </a:xfrm>
          <a:prstGeom prst="rect">
            <a:avLst/>
          </a:prstGeom>
        </p:spPr>
      </p:pic>
      <p:pic>
        <p:nvPicPr>
          <p:cNvPr id="4" name="Picture 3" descr="Photograph showing hands holding a handful of dark, rich soil mixed with small pieces of organic matter. The soil appears moist and fertile, highlighting its potential use for gardening or agriculture.">
            <a:extLst>
              <a:ext uri="{FF2B5EF4-FFF2-40B4-BE49-F238E27FC236}">
                <a16:creationId xmlns:a16="http://schemas.microsoft.com/office/drawing/2014/main" id="{0529B7CA-D98C-108C-E927-58FEE14150B4}"/>
              </a:ext>
            </a:extLst>
          </p:cNvPr>
          <p:cNvPicPr>
            <a:picLocks noChangeAspect="1"/>
          </p:cNvPicPr>
          <p:nvPr/>
        </p:nvPicPr>
        <p:blipFill>
          <a:blip r:embed="rId4"/>
          <a:stretch>
            <a:fillRect/>
          </a:stretch>
        </p:blipFill>
        <p:spPr>
          <a:xfrm>
            <a:off x="6118821" y="1104138"/>
            <a:ext cx="5567706" cy="5143500"/>
          </a:xfrm>
          <a:prstGeom prst="rect">
            <a:avLst/>
          </a:prstGeom>
        </p:spPr>
      </p:pic>
    </p:spTree>
    <p:extLst>
      <p:ext uri="{BB962C8B-B14F-4D97-AF65-F5344CB8AC3E}">
        <p14:creationId xmlns:p14="http://schemas.microsoft.com/office/powerpoint/2010/main" val="146694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6D081-8AFF-C862-BD0F-7B9A25E77098}"/>
              </a:ext>
            </a:extLst>
          </p:cNvPr>
          <p:cNvSpPr>
            <a:spLocks noGrp="1"/>
          </p:cNvSpPr>
          <p:nvPr>
            <p:ph type="title"/>
          </p:nvPr>
        </p:nvSpPr>
        <p:spPr/>
        <p:txBody>
          <a:bodyPr/>
          <a:lstStyle/>
          <a:p>
            <a:r>
              <a:rPr lang="en-US" dirty="0"/>
              <a:t>Coir</a:t>
            </a:r>
          </a:p>
        </p:txBody>
      </p:sp>
      <p:sp>
        <p:nvSpPr>
          <p:cNvPr id="3" name="Content Placeholder 2">
            <a:extLst>
              <a:ext uri="{FF2B5EF4-FFF2-40B4-BE49-F238E27FC236}">
                <a16:creationId xmlns:a16="http://schemas.microsoft.com/office/drawing/2014/main" id="{466F4379-9928-EE1A-075C-C1D2F3BD812E}"/>
              </a:ext>
            </a:extLst>
          </p:cNvPr>
          <p:cNvSpPr>
            <a:spLocks noGrp="1"/>
          </p:cNvSpPr>
          <p:nvPr>
            <p:ph idx="1"/>
          </p:nvPr>
        </p:nvSpPr>
        <p:spPr/>
        <p:txBody>
          <a:bodyPr>
            <a:normAutofit fontScale="92500" lnSpcReduction="10000"/>
          </a:bodyPr>
          <a:lstStyle/>
          <a:p>
            <a:pPr marL="0" indent="0">
              <a:buNone/>
            </a:pPr>
            <a:r>
              <a:rPr lang="en-US" dirty="0"/>
              <a:t>Middle layer (middle part) of the coconut husk</a:t>
            </a:r>
          </a:p>
          <a:p>
            <a:r>
              <a:rPr lang="en-US" dirty="0"/>
              <a:t>High in organic matter with slow decomposition</a:t>
            </a:r>
          </a:p>
          <a:p>
            <a:r>
              <a:rPr lang="en-US" dirty="0"/>
              <a:t>Moderate in carbon (C:N ratio of 80:1)</a:t>
            </a:r>
          </a:p>
          <a:p>
            <a:r>
              <a:rPr lang="en-US" dirty="0"/>
              <a:t>High water holding capacity – up to 8x its weight in water</a:t>
            </a:r>
          </a:p>
          <a:p>
            <a:r>
              <a:rPr lang="en-US" dirty="0"/>
              <a:t>Low nutrient holding capacity</a:t>
            </a:r>
          </a:p>
          <a:p>
            <a:pPr lvl="1"/>
            <a:r>
              <a:rPr lang="en-US" dirty="0"/>
              <a:t>May contain high levels of potassium and other soluble salts</a:t>
            </a:r>
          </a:p>
          <a:p>
            <a:r>
              <a:rPr lang="en-US" dirty="0"/>
              <a:t>pH between 5.0 and 6.5</a:t>
            </a:r>
          </a:p>
          <a:p>
            <a:r>
              <a:rPr lang="en-US" dirty="0"/>
              <a:t>Light weight</a:t>
            </a:r>
          </a:p>
        </p:txBody>
      </p:sp>
      <p:pic>
        <p:nvPicPr>
          <p:cNvPr id="4" name="Picture 3">
            <a:extLst>
              <a:ext uri="{FF2B5EF4-FFF2-40B4-BE49-F238E27FC236}">
                <a16:creationId xmlns:a16="http://schemas.microsoft.com/office/drawing/2014/main" id="{BB8E18E1-CDA1-8B3F-F7BF-CA0475DF509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44899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otograph of a compacted soil block with loose soil spilling from one side, illustrating soil texture and composition. The block's solid, rectangular shape contrasts with the granular, crumbly pile beside it, highlighting differences in soil density and structure.">
            <a:extLst>
              <a:ext uri="{FF2B5EF4-FFF2-40B4-BE49-F238E27FC236}">
                <a16:creationId xmlns:a16="http://schemas.microsoft.com/office/drawing/2014/main" id="{A31708F4-434E-C0EE-69A8-EB354A559BEE}"/>
              </a:ext>
            </a:extLst>
          </p:cNvPr>
          <p:cNvPicPr>
            <a:picLocks noChangeAspect="1"/>
          </p:cNvPicPr>
          <p:nvPr/>
        </p:nvPicPr>
        <p:blipFill>
          <a:blip r:embed="rId3"/>
          <a:stretch>
            <a:fillRect/>
          </a:stretch>
        </p:blipFill>
        <p:spPr>
          <a:xfrm>
            <a:off x="2567088" y="755475"/>
            <a:ext cx="2381250" cy="1533525"/>
          </a:xfrm>
          <a:prstGeom prst="rect">
            <a:avLst/>
          </a:prstGeom>
        </p:spPr>
      </p:pic>
      <p:sp>
        <p:nvSpPr>
          <p:cNvPr id="2" name="Title 1">
            <a:extLst>
              <a:ext uri="{FF2B5EF4-FFF2-40B4-BE49-F238E27FC236}">
                <a16:creationId xmlns:a16="http://schemas.microsoft.com/office/drawing/2014/main" id="{946A4820-80AA-B711-5AF2-B5FBFE9CB913}"/>
              </a:ext>
            </a:extLst>
          </p:cNvPr>
          <p:cNvSpPr>
            <a:spLocks noGrp="1"/>
          </p:cNvSpPr>
          <p:nvPr>
            <p:ph type="title"/>
          </p:nvPr>
        </p:nvSpPr>
        <p:spPr/>
        <p:txBody>
          <a:bodyPr/>
          <a:lstStyle/>
          <a:p>
            <a:r>
              <a:rPr lang="en-US" dirty="0"/>
              <a:t>Coir Pics   </a:t>
            </a:r>
          </a:p>
        </p:txBody>
      </p:sp>
      <p:pic>
        <p:nvPicPr>
          <p:cNvPr id="3" name="Picture 2" descr="Photograph of a landscaped hillside with evenly spaced small shrubs planted on a mulch-covered slope. A wooden fence runs along the top of the hill, with a grassy area at the base and a few taller trees in the background.">
            <a:extLst>
              <a:ext uri="{FF2B5EF4-FFF2-40B4-BE49-F238E27FC236}">
                <a16:creationId xmlns:a16="http://schemas.microsoft.com/office/drawing/2014/main" id="{D948B7E4-F932-1236-CBB3-3D887A87E314}"/>
              </a:ext>
            </a:extLst>
          </p:cNvPr>
          <p:cNvPicPr>
            <a:picLocks noChangeAspect="1"/>
          </p:cNvPicPr>
          <p:nvPr/>
        </p:nvPicPr>
        <p:blipFill>
          <a:blip r:embed="rId4"/>
          <a:stretch>
            <a:fillRect/>
          </a:stretch>
        </p:blipFill>
        <p:spPr>
          <a:xfrm>
            <a:off x="647700" y="2650958"/>
            <a:ext cx="4381500" cy="3836086"/>
          </a:xfrm>
          <a:prstGeom prst="rect">
            <a:avLst/>
          </a:prstGeom>
        </p:spPr>
      </p:pic>
      <p:pic>
        <p:nvPicPr>
          <p:cNvPr id="5" name="Picture 4" descr="Photograph of a white scoop filled with loose, brown coconut coir fiber spread on a black surface next to a quarter coin for size reference. The image highlights texture and fibrous nature of coconut coir, commonly used as a soil amendment or growing medium in gardening.">
            <a:extLst>
              <a:ext uri="{FF2B5EF4-FFF2-40B4-BE49-F238E27FC236}">
                <a16:creationId xmlns:a16="http://schemas.microsoft.com/office/drawing/2014/main" id="{5DCD1FBC-E855-541F-4992-81318A48314B}"/>
              </a:ext>
            </a:extLst>
          </p:cNvPr>
          <p:cNvPicPr>
            <a:picLocks noChangeAspect="1"/>
          </p:cNvPicPr>
          <p:nvPr/>
        </p:nvPicPr>
        <p:blipFill>
          <a:blip r:embed="rId5"/>
          <a:stretch>
            <a:fillRect/>
          </a:stretch>
        </p:blipFill>
        <p:spPr>
          <a:xfrm>
            <a:off x="5954543" y="1028700"/>
            <a:ext cx="5143500" cy="5143500"/>
          </a:xfrm>
          <a:prstGeom prst="rect">
            <a:avLst/>
          </a:prstGeom>
        </p:spPr>
      </p:pic>
    </p:spTree>
    <p:extLst>
      <p:ext uri="{BB962C8B-B14F-4D97-AF65-F5344CB8AC3E}">
        <p14:creationId xmlns:p14="http://schemas.microsoft.com/office/powerpoint/2010/main" val="291443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CDA3E-D496-B63C-2B6B-A0C474FD369F}"/>
              </a:ext>
            </a:extLst>
          </p:cNvPr>
          <p:cNvSpPr>
            <a:spLocks noGrp="1"/>
          </p:cNvSpPr>
          <p:nvPr>
            <p:ph type="title"/>
          </p:nvPr>
        </p:nvSpPr>
        <p:spPr/>
        <p:txBody>
          <a:bodyPr/>
          <a:lstStyle/>
          <a:p>
            <a:r>
              <a:rPr lang="en-US" dirty="0"/>
              <a:t>Rockwool</a:t>
            </a:r>
          </a:p>
        </p:txBody>
      </p:sp>
      <p:sp>
        <p:nvSpPr>
          <p:cNvPr id="3" name="Content Placeholder 2">
            <a:extLst>
              <a:ext uri="{FF2B5EF4-FFF2-40B4-BE49-F238E27FC236}">
                <a16:creationId xmlns:a16="http://schemas.microsoft.com/office/drawing/2014/main" id="{301DC0A8-E71A-0B7A-2C7B-5F8C6F0D5B11}"/>
              </a:ext>
            </a:extLst>
          </p:cNvPr>
          <p:cNvSpPr>
            <a:spLocks noGrp="1"/>
          </p:cNvSpPr>
          <p:nvPr>
            <p:ph idx="1"/>
          </p:nvPr>
        </p:nvSpPr>
        <p:spPr/>
        <p:txBody>
          <a:bodyPr/>
          <a:lstStyle/>
          <a:p>
            <a:pPr marL="0" indent="0">
              <a:buNone/>
            </a:pPr>
            <a:r>
              <a:rPr lang="en-US" dirty="0"/>
              <a:t>Created from melted volcanic rock spun like cotton candy. Rock melts at around 2900°F</a:t>
            </a:r>
          </a:p>
          <a:p>
            <a:r>
              <a:rPr lang="en-US" dirty="0"/>
              <a:t>Inorganic and non-biodegradable</a:t>
            </a:r>
          </a:p>
          <a:p>
            <a:r>
              <a:rPr lang="en-US" dirty="0"/>
              <a:t>Pore space over 90%</a:t>
            </a:r>
          </a:p>
          <a:p>
            <a:r>
              <a:rPr lang="en-US" dirty="0"/>
              <a:t>Moderate water-holding capacity</a:t>
            </a:r>
          </a:p>
          <a:p>
            <a:r>
              <a:rPr lang="en-US" dirty="0"/>
              <a:t>No nutrient-holding capacity</a:t>
            </a:r>
          </a:p>
          <a:p>
            <a:r>
              <a:rPr lang="en-US" dirty="0"/>
              <a:t>pH between 7.0 and 8.5</a:t>
            </a:r>
          </a:p>
        </p:txBody>
      </p:sp>
      <p:pic>
        <p:nvPicPr>
          <p:cNvPr id="4" name="Picture 3">
            <a:extLst>
              <a:ext uri="{FF2B5EF4-FFF2-40B4-BE49-F238E27FC236}">
                <a16:creationId xmlns:a16="http://schemas.microsoft.com/office/drawing/2014/main" id="{A9D47F07-7EDD-4B75-28A9-E02DB5197B6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293702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4E9E9-4C88-A464-9E7B-3FE2257B4A5C}"/>
              </a:ext>
            </a:extLst>
          </p:cNvPr>
          <p:cNvSpPr>
            <a:spLocks noGrp="1"/>
          </p:cNvSpPr>
          <p:nvPr>
            <p:ph type="title"/>
          </p:nvPr>
        </p:nvSpPr>
        <p:spPr/>
        <p:txBody>
          <a:bodyPr/>
          <a:lstStyle/>
          <a:p>
            <a:r>
              <a:rPr lang="en-US" dirty="0"/>
              <a:t>Rockwool Pictures   </a:t>
            </a:r>
          </a:p>
        </p:txBody>
      </p:sp>
      <p:pic>
        <p:nvPicPr>
          <p:cNvPr id="3" name="Picture 2" descr="Photograph showing multiple rows of yellowish-brown rockwool cubes arranged on a black tray, used for seed starting or hydroponic plant growth. Each cube has a small hole in the center for seed placement, with a color chart partially visible on the right side, indicating a controlled growing environment.">
            <a:extLst>
              <a:ext uri="{FF2B5EF4-FFF2-40B4-BE49-F238E27FC236}">
                <a16:creationId xmlns:a16="http://schemas.microsoft.com/office/drawing/2014/main" id="{5877371C-D8E1-4375-AF90-ED02A69E9FB8}"/>
              </a:ext>
            </a:extLst>
          </p:cNvPr>
          <p:cNvPicPr>
            <a:picLocks noChangeAspect="1"/>
          </p:cNvPicPr>
          <p:nvPr/>
        </p:nvPicPr>
        <p:blipFill>
          <a:blip r:embed="rId3"/>
          <a:stretch>
            <a:fillRect/>
          </a:stretch>
        </p:blipFill>
        <p:spPr>
          <a:xfrm>
            <a:off x="521796" y="1945694"/>
            <a:ext cx="4507404" cy="4513471"/>
          </a:xfrm>
          <a:prstGeom prst="rect">
            <a:avLst/>
          </a:prstGeom>
        </p:spPr>
      </p:pic>
      <p:pic>
        <p:nvPicPr>
          <p:cNvPr id="4" name="Picture 3" descr="Photograph of five vertically standing wooden planks arranged in a staggered formation against a gradient background. The planks vary slightly in width and thickness, showcasing different sizes and textures of wood.">
            <a:extLst>
              <a:ext uri="{FF2B5EF4-FFF2-40B4-BE49-F238E27FC236}">
                <a16:creationId xmlns:a16="http://schemas.microsoft.com/office/drawing/2014/main" id="{A3A01B4C-1113-17E8-F540-4F848573067B}"/>
              </a:ext>
            </a:extLst>
          </p:cNvPr>
          <p:cNvPicPr>
            <a:picLocks noChangeAspect="1"/>
          </p:cNvPicPr>
          <p:nvPr/>
        </p:nvPicPr>
        <p:blipFill>
          <a:blip r:embed="rId4"/>
          <a:stretch>
            <a:fillRect/>
          </a:stretch>
        </p:blipFill>
        <p:spPr>
          <a:xfrm>
            <a:off x="6573821" y="927763"/>
            <a:ext cx="4507403" cy="3009475"/>
          </a:xfrm>
          <a:prstGeom prst="rect">
            <a:avLst/>
          </a:prstGeom>
        </p:spPr>
      </p:pic>
      <p:pic>
        <p:nvPicPr>
          <p:cNvPr id="5" name="Picture 4" descr="Photograph showing six young plants with roots growing in soil cubes above a stack of black trays filled with similar soil cubes. The setup illustrates a seedling propagation system using soil cubes and trays for organized plant growth.">
            <a:extLst>
              <a:ext uri="{FF2B5EF4-FFF2-40B4-BE49-F238E27FC236}">
                <a16:creationId xmlns:a16="http://schemas.microsoft.com/office/drawing/2014/main" id="{B729BAD1-05E2-959D-F0C9-D2EFD0799D29}"/>
              </a:ext>
            </a:extLst>
          </p:cNvPr>
          <p:cNvPicPr>
            <a:picLocks noChangeAspect="1"/>
          </p:cNvPicPr>
          <p:nvPr/>
        </p:nvPicPr>
        <p:blipFill>
          <a:blip r:embed="rId5"/>
          <a:stretch>
            <a:fillRect/>
          </a:stretch>
        </p:blipFill>
        <p:spPr>
          <a:xfrm>
            <a:off x="7636897" y="4133817"/>
            <a:ext cx="2381250" cy="2381250"/>
          </a:xfrm>
          <a:prstGeom prst="rect">
            <a:avLst/>
          </a:prstGeom>
        </p:spPr>
      </p:pic>
    </p:spTree>
    <p:extLst>
      <p:ext uri="{BB962C8B-B14F-4D97-AF65-F5344CB8AC3E}">
        <p14:creationId xmlns:p14="http://schemas.microsoft.com/office/powerpoint/2010/main" val="958027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B925A-A43B-112B-E95B-BE76226A2464}"/>
              </a:ext>
            </a:extLst>
          </p:cNvPr>
          <p:cNvSpPr>
            <a:spLocks noGrp="1"/>
          </p:cNvSpPr>
          <p:nvPr>
            <p:ph type="title"/>
          </p:nvPr>
        </p:nvSpPr>
        <p:spPr/>
        <p:txBody>
          <a:bodyPr/>
          <a:lstStyle/>
          <a:p>
            <a:r>
              <a:rPr lang="en-US" dirty="0"/>
              <a:t>Activity Part 1</a:t>
            </a:r>
          </a:p>
        </p:txBody>
      </p:sp>
      <p:sp>
        <p:nvSpPr>
          <p:cNvPr id="3" name="Content Placeholder 2">
            <a:extLst>
              <a:ext uri="{FF2B5EF4-FFF2-40B4-BE49-F238E27FC236}">
                <a16:creationId xmlns:a16="http://schemas.microsoft.com/office/drawing/2014/main" id="{3107203A-F1E9-F9CD-9054-FBD10F2A6376}"/>
              </a:ext>
            </a:extLst>
          </p:cNvPr>
          <p:cNvSpPr>
            <a:spLocks noGrp="1"/>
          </p:cNvSpPr>
          <p:nvPr>
            <p:ph idx="1"/>
          </p:nvPr>
        </p:nvSpPr>
        <p:spPr/>
        <p:txBody>
          <a:bodyPr/>
          <a:lstStyle/>
          <a:p>
            <a:r>
              <a:rPr lang="en-US" dirty="0"/>
              <a:t>Sensory Exploration</a:t>
            </a:r>
          </a:p>
          <a:p>
            <a:r>
              <a:rPr lang="en-US" dirty="0"/>
              <a:t>Write down at least three observations about each soilless media type. </a:t>
            </a:r>
          </a:p>
          <a:p>
            <a:r>
              <a:rPr lang="en-US" i="1" dirty="0"/>
              <a:t>What surprised you about each one?</a:t>
            </a:r>
          </a:p>
          <a:p>
            <a:endParaRPr lang="en-US" i="1" dirty="0"/>
          </a:p>
          <a:p>
            <a:r>
              <a:rPr lang="en-US" dirty="0"/>
              <a:t>Answer the reflection questions at the bottom of the page.</a:t>
            </a:r>
          </a:p>
        </p:txBody>
      </p:sp>
      <p:pic>
        <p:nvPicPr>
          <p:cNvPr id="4" name="Picture 3">
            <a:extLst>
              <a:ext uri="{FF2B5EF4-FFF2-40B4-BE49-F238E27FC236}">
                <a16:creationId xmlns:a16="http://schemas.microsoft.com/office/drawing/2014/main" id="{F1CF84FF-DCA4-D8DF-D8FD-273664F9142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91479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6FAA2-0F8F-E8AA-FECE-1A7A84317420}"/>
              </a:ext>
            </a:extLst>
          </p:cNvPr>
          <p:cNvSpPr>
            <a:spLocks noGrp="1"/>
          </p:cNvSpPr>
          <p:nvPr>
            <p:ph type="title"/>
          </p:nvPr>
        </p:nvSpPr>
        <p:spPr/>
        <p:txBody>
          <a:bodyPr/>
          <a:lstStyle/>
          <a:p>
            <a:r>
              <a:rPr lang="en-US" dirty="0"/>
              <a:t>Activity Part 2</a:t>
            </a:r>
          </a:p>
        </p:txBody>
      </p:sp>
      <p:sp>
        <p:nvSpPr>
          <p:cNvPr id="3" name="Content Placeholder 2">
            <a:extLst>
              <a:ext uri="{FF2B5EF4-FFF2-40B4-BE49-F238E27FC236}">
                <a16:creationId xmlns:a16="http://schemas.microsoft.com/office/drawing/2014/main" id="{9F79CBE0-2191-83F6-8037-EB020B13AA9F}"/>
              </a:ext>
            </a:extLst>
          </p:cNvPr>
          <p:cNvSpPr>
            <a:spLocks noGrp="1"/>
          </p:cNvSpPr>
          <p:nvPr>
            <p:ph idx="1"/>
          </p:nvPr>
        </p:nvSpPr>
        <p:spPr/>
        <p:txBody>
          <a:bodyPr/>
          <a:lstStyle/>
          <a:p>
            <a:r>
              <a:rPr lang="en-US" dirty="0"/>
              <a:t>Make a soil recipe!</a:t>
            </a:r>
          </a:p>
          <a:p>
            <a:r>
              <a:rPr lang="en-US" dirty="0"/>
              <a:t>Using your assigned plant, consider what your plant needs to thrive. </a:t>
            </a:r>
          </a:p>
          <a:p>
            <a:r>
              <a:rPr lang="en-US" dirty="0"/>
              <a:t>With this information in our worksheet and from the internet, make a recipe for your assigned plant.</a:t>
            </a:r>
          </a:p>
          <a:p>
            <a:r>
              <a:rPr lang="en-US" dirty="0"/>
              <a:t>Use the cups to make a recipe. </a:t>
            </a:r>
          </a:p>
        </p:txBody>
      </p:sp>
      <p:pic>
        <p:nvPicPr>
          <p:cNvPr id="4" name="Picture 3">
            <a:extLst>
              <a:ext uri="{FF2B5EF4-FFF2-40B4-BE49-F238E27FC236}">
                <a16:creationId xmlns:a16="http://schemas.microsoft.com/office/drawing/2014/main" id="{64C9953A-A16F-D6DF-52EC-86899BA2F15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86222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8596C-AA7D-FC35-4254-EF0EF5B42190}"/>
              </a:ext>
            </a:extLst>
          </p:cNvPr>
          <p:cNvSpPr>
            <a:spLocks noGrp="1"/>
          </p:cNvSpPr>
          <p:nvPr>
            <p:ph type="title"/>
          </p:nvPr>
        </p:nvSpPr>
        <p:spPr/>
        <p:txBody>
          <a:bodyPr/>
          <a:lstStyle/>
          <a:p>
            <a:r>
              <a:rPr lang="en-US" dirty="0"/>
              <a:t>Things to Ponder</a:t>
            </a:r>
          </a:p>
        </p:txBody>
      </p:sp>
      <p:sp>
        <p:nvSpPr>
          <p:cNvPr id="3" name="Content Placeholder 2">
            <a:extLst>
              <a:ext uri="{FF2B5EF4-FFF2-40B4-BE49-F238E27FC236}">
                <a16:creationId xmlns:a16="http://schemas.microsoft.com/office/drawing/2014/main" id="{624D5EF7-B50D-855C-D527-2ABB0A3D35F8}"/>
              </a:ext>
            </a:extLst>
          </p:cNvPr>
          <p:cNvSpPr>
            <a:spLocks noGrp="1"/>
          </p:cNvSpPr>
          <p:nvPr>
            <p:ph idx="1"/>
          </p:nvPr>
        </p:nvSpPr>
        <p:spPr/>
        <p:txBody>
          <a:bodyPr/>
          <a:lstStyle/>
          <a:p>
            <a:r>
              <a:rPr lang="en-US" dirty="0"/>
              <a:t>Weight-are you going to need some weight to the pot? Where is the pot going to be stored? Greenhouse? Outside?</a:t>
            </a:r>
          </a:p>
          <a:p>
            <a:r>
              <a:rPr lang="en-US" dirty="0"/>
              <a:t>What pH is the plant looking to thrive in?</a:t>
            </a:r>
          </a:p>
          <a:p>
            <a:r>
              <a:rPr lang="en-US" dirty="0"/>
              <a:t>Does the plant like well-drained? Good aeration?</a:t>
            </a:r>
          </a:p>
          <a:p>
            <a:r>
              <a:rPr lang="en-US" dirty="0"/>
              <a:t>Are there certain nutrients it is looking for?</a:t>
            </a:r>
          </a:p>
        </p:txBody>
      </p:sp>
      <p:pic>
        <p:nvPicPr>
          <p:cNvPr id="4" name="Picture 3">
            <a:extLst>
              <a:ext uri="{FF2B5EF4-FFF2-40B4-BE49-F238E27FC236}">
                <a16:creationId xmlns:a16="http://schemas.microsoft.com/office/drawing/2014/main" id="{FDB5EB96-F0AD-CCDE-A8A0-97B63FC2FA7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07604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C5980-3029-AA58-A58A-04D7BD426F0B}"/>
              </a:ext>
            </a:extLst>
          </p:cNvPr>
          <p:cNvSpPr>
            <a:spLocks noGrp="1"/>
          </p:cNvSpPr>
          <p:nvPr>
            <p:ph type="title"/>
          </p:nvPr>
        </p:nvSpPr>
        <p:spPr/>
        <p:txBody>
          <a:bodyPr/>
          <a:lstStyle/>
          <a:p>
            <a:r>
              <a:rPr lang="en-US" dirty="0"/>
              <a:t>Wrap UP</a:t>
            </a:r>
          </a:p>
        </p:txBody>
      </p:sp>
      <p:sp>
        <p:nvSpPr>
          <p:cNvPr id="3" name="Content Placeholder 2">
            <a:extLst>
              <a:ext uri="{FF2B5EF4-FFF2-40B4-BE49-F238E27FC236}">
                <a16:creationId xmlns:a16="http://schemas.microsoft.com/office/drawing/2014/main" id="{69B8FFCE-1E7A-0FAD-E0D7-874C50F311CB}"/>
              </a:ext>
            </a:extLst>
          </p:cNvPr>
          <p:cNvSpPr>
            <a:spLocks noGrp="1"/>
          </p:cNvSpPr>
          <p:nvPr>
            <p:ph idx="1"/>
          </p:nvPr>
        </p:nvSpPr>
        <p:spPr/>
        <p:txBody>
          <a:bodyPr/>
          <a:lstStyle/>
          <a:p>
            <a:r>
              <a:rPr lang="en-US" dirty="0"/>
              <a:t>What is soilless media? </a:t>
            </a:r>
          </a:p>
          <a:p>
            <a:r>
              <a:rPr lang="en-US" dirty="0"/>
              <a:t>Which component that we explored today was most interesting to you?</a:t>
            </a:r>
          </a:p>
          <a:p>
            <a:r>
              <a:rPr lang="en-US" dirty="0"/>
              <a:t>What was the biggest takeaway from today’s activity/lesson?</a:t>
            </a:r>
          </a:p>
        </p:txBody>
      </p:sp>
      <p:pic>
        <p:nvPicPr>
          <p:cNvPr id="4" name="Picture 3">
            <a:extLst>
              <a:ext uri="{FF2B5EF4-FFF2-40B4-BE49-F238E27FC236}">
                <a16:creationId xmlns:a16="http://schemas.microsoft.com/office/drawing/2014/main" id="{AAFDB925-463C-CE66-F17D-6192EF4F934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95108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BE56-115C-32B7-05EE-613248CD2C45}"/>
              </a:ext>
            </a:extLst>
          </p:cNvPr>
          <p:cNvSpPr>
            <a:spLocks noGrp="1"/>
          </p:cNvSpPr>
          <p:nvPr>
            <p:ph type="title"/>
          </p:nvPr>
        </p:nvSpPr>
        <p:spPr/>
        <p:txBody>
          <a:bodyPr/>
          <a:lstStyle/>
          <a:p>
            <a:r>
              <a:rPr lang="en-US" dirty="0"/>
              <a:t>Grant Acknowledgements</a:t>
            </a:r>
          </a:p>
        </p:txBody>
      </p:sp>
      <p:sp>
        <p:nvSpPr>
          <p:cNvPr id="3" name="Content Placeholder 2">
            <a:extLst>
              <a:ext uri="{FF2B5EF4-FFF2-40B4-BE49-F238E27FC236}">
                <a16:creationId xmlns:a16="http://schemas.microsoft.com/office/drawing/2014/main" id="{491C46D3-1479-BC76-741C-1172591D2172}"/>
              </a:ext>
            </a:extLst>
          </p:cNvPr>
          <p:cNvSpPr>
            <a:spLocks noGrp="1"/>
          </p:cNvSpPr>
          <p:nvPr>
            <p:ph idx="1"/>
          </p:nvPr>
        </p:nvSpPr>
        <p:spPr/>
        <p:txBody>
          <a:bodyPr/>
          <a:lstStyle/>
          <a:p>
            <a:r>
              <a:rPr lang="en-US" dirty="0"/>
              <a:t>This material is based upon work supported by the National Science Foundation under Grant No. 2202151. Any opinions, findings, and conclusions or recommendations expressed in this material are those of the author(s) and do not necessarily reflect the views of the National Science Foundation.</a:t>
            </a:r>
          </a:p>
        </p:txBody>
      </p:sp>
      <p:pic>
        <p:nvPicPr>
          <p:cNvPr id="4" name="Picture 3">
            <a:extLst>
              <a:ext uri="{FF2B5EF4-FFF2-40B4-BE49-F238E27FC236}">
                <a16:creationId xmlns:a16="http://schemas.microsoft.com/office/drawing/2014/main" id="{E1CA5DA4-2FEA-BD15-D8FF-8F5913B9199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554154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24366-EF9E-922B-EC66-CFA186A3C978}"/>
              </a:ext>
            </a:extLst>
          </p:cNvPr>
          <p:cNvSpPr>
            <a:spLocks noGrp="1"/>
          </p:cNvSpPr>
          <p:nvPr>
            <p:ph type="title"/>
          </p:nvPr>
        </p:nvSpPr>
        <p:spPr/>
        <p:txBody>
          <a:bodyPr/>
          <a:lstStyle/>
          <a:p>
            <a:r>
              <a:rPr lang="en-US" dirty="0"/>
              <a:t>Why do we care about this?</a:t>
            </a:r>
          </a:p>
        </p:txBody>
      </p:sp>
      <p:sp>
        <p:nvSpPr>
          <p:cNvPr id="7" name="Content Placeholder 6">
            <a:extLst>
              <a:ext uri="{FF2B5EF4-FFF2-40B4-BE49-F238E27FC236}">
                <a16:creationId xmlns:a16="http://schemas.microsoft.com/office/drawing/2014/main" id="{8048B311-1A39-55E1-F2FD-09362A07CA48}"/>
              </a:ext>
            </a:extLst>
          </p:cNvPr>
          <p:cNvSpPr>
            <a:spLocks noGrp="1"/>
          </p:cNvSpPr>
          <p:nvPr>
            <p:ph idx="1"/>
          </p:nvPr>
        </p:nvSpPr>
        <p:spPr/>
        <p:txBody>
          <a:bodyPr/>
          <a:lstStyle/>
          <a:p>
            <a:endParaRPr lang="en-US"/>
          </a:p>
        </p:txBody>
      </p:sp>
      <p:pic>
        <p:nvPicPr>
          <p:cNvPr id="8" name="Picture 7" descr="How to Revive a Dying Houseplant - The Home Depot">
            <a:extLst>
              <a:ext uri="{FF2B5EF4-FFF2-40B4-BE49-F238E27FC236}">
                <a16:creationId xmlns:a16="http://schemas.microsoft.com/office/drawing/2014/main" id="{D6CC9575-E7F2-494E-D7D7-CDBAC4452F7A}"/>
              </a:ext>
            </a:extLst>
          </p:cNvPr>
          <p:cNvPicPr>
            <a:picLocks noChangeAspect="1"/>
          </p:cNvPicPr>
          <p:nvPr/>
        </p:nvPicPr>
        <p:blipFill>
          <a:blip r:embed="rId3"/>
          <a:stretch>
            <a:fillRect/>
          </a:stretch>
        </p:blipFill>
        <p:spPr>
          <a:xfrm>
            <a:off x="433578" y="1997162"/>
            <a:ext cx="5857494" cy="3571643"/>
          </a:xfrm>
          <a:prstGeom prst="rect">
            <a:avLst/>
          </a:prstGeom>
        </p:spPr>
      </p:pic>
      <p:pic>
        <p:nvPicPr>
          <p:cNvPr id="9" name="Picture 8" descr="Overwatered plant in a brown plastic pot">
            <a:extLst>
              <a:ext uri="{FF2B5EF4-FFF2-40B4-BE49-F238E27FC236}">
                <a16:creationId xmlns:a16="http://schemas.microsoft.com/office/drawing/2014/main" id="{B3E8AC18-4357-9A6D-B48B-9EAB0AFD926C}"/>
              </a:ext>
            </a:extLst>
          </p:cNvPr>
          <p:cNvPicPr>
            <a:picLocks noChangeAspect="1"/>
          </p:cNvPicPr>
          <p:nvPr/>
        </p:nvPicPr>
        <p:blipFill>
          <a:blip r:embed="rId4"/>
          <a:stretch>
            <a:fillRect/>
          </a:stretch>
        </p:blipFill>
        <p:spPr>
          <a:xfrm>
            <a:off x="3732657" y="1981431"/>
            <a:ext cx="4620768" cy="4620768"/>
          </a:xfrm>
          <a:prstGeom prst="rect">
            <a:avLst/>
          </a:prstGeom>
        </p:spPr>
      </p:pic>
      <p:pic>
        <p:nvPicPr>
          <p:cNvPr id="10" name="Picture 9" descr="Dead plant that was underwatered in a purple pot">
            <a:extLst>
              <a:ext uri="{FF2B5EF4-FFF2-40B4-BE49-F238E27FC236}">
                <a16:creationId xmlns:a16="http://schemas.microsoft.com/office/drawing/2014/main" id="{C1CDD810-3973-9E40-B946-666CBB8A659A}"/>
              </a:ext>
            </a:extLst>
          </p:cNvPr>
          <p:cNvPicPr>
            <a:picLocks noChangeAspect="1"/>
          </p:cNvPicPr>
          <p:nvPr/>
        </p:nvPicPr>
        <p:blipFill>
          <a:blip r:embed="rId5"/>
          <a:stretch>
            <a:fillRect/>
          </a:stretch>
        </p:blipFill>
        <p:spPr>
          <a:xfrm>
            <a:off x="8353425" y="3281476"/>
            <a:ext cx="3404997" cy="3404997"/>
          </a:xfrm>
          <a:prstGeom prst="rect">
            <a:avLst/>
          </a:prstGeom>
        </p:spPr>
      </p:pic>
    </p:spTree>
    <p:extLst>
      <p:ext uri="{BB962C8B-B14F-4D97-AF65-F5344CB8AC3E}">
        <p14:creationId xmlns:p14="http://schemas.microsoft.com/office/powerpoint/2010/main" val="4030403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1E49D-230F-5BFA-A4EE-4B6FA6963287}"/>
              </a:ext>
            </a:extLst>
          </p:cNvPr>
          <p:cNvSpPr>
            <a:spLocks noGrp="1"/>
          </p:cNvSpPr>
          <p:nvPr>
            <p:ph type="title"/>
          </p:nvPr>
        </p:nvSpPr>
        <p:spPr/>
        <p:txBody>
          <a:bodyPr/>
          <a:lstStyle/>
          <a:p>
            <a:r>
              <a:rPr lang="en-US" dirty="0"/>
              <a:t>Growing Media Definition</a:t>
            </a:r>
          </a:p>
        </p:txBody>
      </p:sp>
      <p:sp>
        <p:nvSpPr>
          <p:cNvPr id="3" name="Content Placeholder 2">
            <a:extLst>
              <a:ext uri="{FF2B5EF4-FFF2-40B4-BE49-F238E27FC236}">
                <a16:creationId xmlns:a16="http://schemas.microsoft.com/office/drawing/2014/main" id="{CD5277F1-5C2F-F450-4E47-81E36CA360F0}"/>
              </a:ext>
            </a:extLst>
          </p:cNvPr>
          <p:cNvSpPr>
            <a:spLocks noGrp="1"/>
          </p:cNvSpPr>
          <p:nvPr>
            <p:ph idx="1"/>
          </p:nvPr>
        </p:nvSpPr>
        <p:spPr/>
        <p:txBody>
          <a:bodyPr/>
          <a:lstStyle/>
          <a:p>
            <a:r>
              <a:rPr lang="en-US" dirty="0"/>
              <a:t>Any structure that plant roots reside in</a:t>
            </a:r>
          </a:p>
          <a:p>
            <a:pPr lvl="1"/>
            <a:r>
              <a:rPr lang="en-US" dirty="0"/>
              <a:t>Field Soil</a:t>
            </a:r>
          </a:p>
          <a:p>
            <a:pPr lvl="1"/>
            <a:r>
              <a:rPr lang="en-US" dirty="0"/>
              <a:t>Soilless Media</a:t>
            </a:r>
          </a:p>
        </p:txBody>
      </p:sp>
      <p:pic>
        <p:nvPicPr>
          <p:cNvPr id="4" name="Picture 3">
            <a:extLst>
              <a:ext uri="{FF2B5EF4-FFF2-40B4-BE49-F238E27FC236}">
                <a16:creationId xmlns:a16="http://schemas.microsoft.com/office/drawing/2014/main" id="{BA85279A-5E64-F90F-F933-C2C9B48C6F5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95904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C41E3-B048-8C9E-B5E5-C9C1AEE8515C}"/>
              </a:ext>
            </a:extLst>
          </p:cNvPr>
          <p:cNvSpPr>
            <a:spLocks noGrp="1"/>
          </p:cNvSpPr>
          <p:nvPr>
            <p:ph type="title"/>
          </p:nvPr>
        </p:nvSpPr>
        <p:spPr/>
        <p:txBody>
          <a:bodyPr/>
          <a:lstStyle/>
          <a:p>
            <a:r>
              <a:rPr lang="en-US" dirty="0"/>
              <a:t>Field Soil</a:t>
            </a:r>
          </a:p>
        </p:txBody>
      </p:sp>
      <p:sp>
        <p:nvSpPr>
          <p:cNvPr id="3" name="Content Placeholder 2">
            <a:extLst>
              <a:ext uri="{FF2B5EF4-FFF2-40B4-BE49-F238E27FC236}">
                <a16:creationId xmlns:a16="http://schemas.microsoft.com/office/drawing/2014/main" id="{235DE4B2-9200-D7D0-B363-10C5AEE76D6F}"/>
              </a:ext>
            </a:extLst>
          </p:cNvPr>
          <p:cNvSpPr>
            <a:spLocks noGrp="1"/>
          </p:cNvSpPr>
          <p:nvPr>
            <p:ph idx="1"/>
          </p:nvPr>
        </p:nvSpPr>
        <p:spPr/>
        <p:txBody>
          <a:bodyPr>
            <a:normAutofit fontScale="92500"/>
          </a:bodyPr>
          <a:lstStyle/>
          <a:p>
            <a:r>
              <a:rPr lang="en-US" dirty="0"/>
              <a:t>Comprised of sand, silt, and clay</a:t>
            </a:r>
          </a:p>
          <a:p>
            <a:r>
              <a:rPr lang="en-US" dirty="0"/>
              <a:t>Various amounts of organic matter</a:t>
            </a:r>
          </a:p>
          <a:p>
            <a:pPr lvl="1"/>
            <a:r>
              <a:rPr lang="en-US" dirty="0"/>
              <a:t>Organic Matter = carbon-based material that comes from living organisms, or what was once alive. Decomposed residue. It has great nutrient value for the soil.</a:t>
            </a:r>
          </a:p>
          <a:p>
            <a:r>
              <a:rPr lang="en-US" dirty="0"/>
              <a:t>Heavy with a high bulk density</a:t>
            </a:r>
          </a:p>
          <a:p>
            <a:pPr lvl="1"/>
            <a:r>
              <a:rPr lang="en-US" dirty="0"/>
              <a:t>Bulk Density = how much mass a material has for a given volume</a:t>
            </a:r>
          </a:p>
          <a:p>
            <a:pPr lvl="1"/>
            <a:r>
              <a:rPr lang="en-US" dirty="0"/>
              <a:t>Why Bulk Density Matters = it tells us how compact or loose our soil is</a:t>
            </a:r>
          </a:p>
          <a:p>
            <a:pPr lvl="1"/>
            <a:r>
              <a:rPr lang="en-US" dirty="0"/>
              <a:t>Lower bulk density = looser soil and has more air and water space</a:t>
            </a:r>
          </a:p>
          <a:p>
            <a:pPr lvl="1"/>
            <a:r>
              <a:rPr lang="en-US" dirty="0"/>
              <a:t>Higher Bulk Density = more compacted</a:t>
            </a:r>
          </a:p>
        </p:txBody>
      </p:sp>
      <p:pic>
        <p:nvPicPr>
          <p:cNvPr id="4" name="Picture 3">
            <a:extLst>
              <a:ext uri="{FF2B5EF4-FFF2-40B4-BE49-F238E27FC236}">
                <a16:creationId xmlns:a16="http://schemas.microsoft.com/office/drawing/2014/main" id="{3AE8CF00-3C39-0242-2986-E77BF4F7488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469604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3B36B-4AC2-D2F8-EC65-1CD2001D425F}"/>
              </a:ext>
            </a:extLst>
          </p:cNvPr>
          <p:cNvSpPr>
            <a:spLocks noGrp="1"/>
          </p:cNvSpPr>
          <p:nvPr>
            <p:ph type="title"/>
          </p:nvPr>
        </p:nvSpPr>
        <p:spPr/>
        <p:txBody>
          <a:bodyPr/>
          <a:lstStyle/>
          <a:p>
            <a:r>
              <a:rPr lang="en-US" dirty="0"/>
              <a:t>Soilless Media</a:t>
            </a:r>
          </a:p>
        </p:txBody>
      </p:sp>
      <p:sp>
        <p:nvSpPr>
          <p:cNvPr id="3" name="Content Placeholder 2">
            <a:extLst>
              <a:ext uri="{FF2B5EF4-FFF2-40B4-BE49-F238E27FC236}">
                <a16:creationId xmlns:a16="http://schemas.microsoft.com/office/drawing/2014/main" id="{D1BC7FBA-C26A-73F9-A4DC-709C3674D1E9}"/>
              </a:ext>
            </a:extLst>
          </p:cNvPr>
          <p:cNvSpPr>
            <a:spLocks noGrp="1"/>
          </p:cNvSpPr>
          <p:nvPr>
            <p:ph idx="1"/>
          </p:nvPr>
        </p:nvSpPr>
        <p:spPr/>
        <p:txBody>
          <a:bodyPr/>
          <a:lstStyle/>
          <a:p>
            <a:r>
              <a:rPr lang="en-US" dirty="0"/>
              <a:t>Field soil becomes easily compacted in containers and is not recommended</a:t>
            </a:r>
          </a:p>
          <a:p>
            <a:r>
              <a:rPr lang="en-US" dirty="0"/>
              <a:t>Soilless media = an artificial growing environment that balances the nutritional and structural needs of the plant</a:t>
            </a:r>
          </a:p>
          <a:p>
            <a:r>
              <a:rPr lang="en-US" dirty="0"/>
              <a:t>Commonly used in container production</a:t>
            </a:r>
          </a:p>
        </p:txBody>
      </p:sp>
      <p:pic>
        <p:nvPicPr>
          <p:cNvPr id="4" name="Picture 3">
            <a:extLst>
              <a:ext uri="{FF2B5EF4-FFF2-40B4-BE49-F238E27FC236}">
                <a16:creationId xmlns:a16="http://schemas.microsoft.com/office/drawing/2014/main" id="{40D97B1F-6C11-2B93-9FC8-948C8795E9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62603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FCB4E-F9CE-B947-8244-348003C6FB2C}"/>
              </a:ext>
            </a:extLst>
          </p:cNvPr>
          <p:cNvSpPr>
            <a:spLocks noGrp="1"/>
          </p:cNvSpPr>
          <p:nvPr>
            <p:ph type="title"/>
          </p:nvPr>
        </p:nvSpPr>
        <p:spPr/>
        <p:txBody>
          <a:bodyPr/>
          <a:lstStyle/>
          <a:p>
            <a:r>
              <a:rPr lang="en-US" dirty="0"/>
              <a:t>Soilless Media Cont.</a:t>
            </a:r>
          </a:p>
        </p:txBody>
      </p:sp>
      <p:sp>
        <p:nvSpPr>
          <p:cNvPr id="3" name="Content Placeholder 2">
            <a:extLst>
              <a:ext uri="{FF2B5EF4-FFF2-40B4-BE49-F238E27FC236}">
                <a16:creationId xmlns:a16="http://schemas.microsoft.com/office/drawing/2014/main" id="{4FB2C843-BDF7-2364-7469-1A32CC99BD1F}"/>
              </a:ext>
            </a:extLst>
          </p:cNvPr>
          <p:cNvSpPr>
            <a:spLocks noGrp="1"/>
          </p:cNvSpPr>
          <p:nvPr>
            <p:ph idx="1"/>
          </p:nvPr>
        </p:nvSpPr>
        <p:spPr/>
        <p:txBody>
          <a:bodyPr/>
          <a:lstStyle/>
          <a:p>
            <a:r>
              <a:rPr lang="en-US" dirty="0"/>
              <a:t>A combination of several components is often mixed to achieve the ideal amount of nutrients, water holding capacity, and aeration</a:t>
            </a:r>
          </a:p>
          <a:p>
            <a:pPr lvl="1"/>
            <a:r>
              <a:rPr lang="en-US" dirty="0"/>
              <a:t>Water Holding Capacity = the max amount of water a soil can hold against gravity</a:t>
            </a:r>
          </a:p>
          <a:p>
            <a:pPr lvl="1"/>
            <a:r>
              <a:rPr lang="en-US" dirty="0"/>
              <a:t>Aeration = process by which air, especially oxygen, enters and moves through the pore spaces in soil. Helps with plant root growth</a:t>
            </a:r>
          </a:p>
        </p:txBody>
      </p:sp>
      <p:pic>
        <p:nvPicPr>
          <p:cNvPr id="4" name="Picture 3">
            <a:extLst>
              <a:ext uri="{FF2B5EF4-FFF2-40B4-BE49-F238E27FC236}">
                <a16:creationId xmlns:a16="http://schemas.microsoft.com/office/drawing/2014/main" id="{AEA58257-F860-BF8E-8CBF-16227C30962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28821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33158-0F26-4C6E-B98E-72958B408461}"/>
              </a:ext>
            </a:extLst>
          </p:cNvPr>
          <p:cNvSpPr>
            <a:spLocks noGrp="1"/>
          </p:cNvSpPr>
          <p:nvPr>
            <p:ph type="title"/>
          </p:nvPr>
        </p:nvSpPr>
        <p:spPr/>
        <p:txBody>
          <a:bodyPr/>
          <a:lstStyle/>
          <a:p>
            <a:r>
              <a:rPr lang="en-US" dirty="0"/>
              <a:t>Characteristics</a:t>
            </a:r>
          </a:p>
        </p:txBody>
      </p:sp>
      <p:sp>
        <p:nvSpPr>
          <p:cNvPr id="3" name="Content Placeholder 2">
            <a:extLst>
              <a:ext uri="{FF2B5EF4-FFF2-40B4-BE49-F238E27FC236}">
                <a16:creationId xmlns:a16="http://schemas.microsoft.com/office/drawing/2014/main" id="{9FD7B4C6-3B36-660A-FF52-0C0486F3D2B7}"/>
              </a:ext>
            </a:extLst>
          </p:cNvPr>
          <p:cNvSpPr>
            <a:spLocks noGrp="1"/>
          </p:cNvSpPr>
          <p:nvPr>
            <p:ph idx="1"/>
          </p:nvPr>
        </p:nvSpPr>
        <p:spPr>
          <a:xfrm>
            <a:off x="647700" y="1887694"/>
            <a:ext cx="10782300" cy="3552986"/>
          </a:xfrm>
        </p:spPr>
        <p:txBody>
          <a:bodyPr/>
          <a:lstStyle/>
          <a:p>
            <a:r>
              <a:rPr lang="en-US" dirty="0"/>
              <a:t>Drainage</a:t>
            </a:r>
          </a:p>
          <a:p>
            <a:r>
              <a:rPr lang="en-US" dirty="0"/>
              <a:t>Aeration</a:t>
            </a:r>
          </a:p>
          <a:p>
            <a:r>
              <a:rPr lang="en-US" dirty="0"/>
              <a:t>Water Retention</a:t>
            </a:r>
          </a:p>
          <a:p>
            <a:r>
              <a:rPr lang="en-US" dirty="0"/>
              <a:t>Bulk Density</a:t>
            </a:r>
          </a:p>
          <a:p>
            <a:r>
              <a:rPr lang="en-US" dirty="0"/>
              <a:t>pH</a:t>
            </a:r>
          </a:p>
          <a:p>
            <a:r>
              <a:rPr lang="en-US" dirty="0"/>
              <a:t>Buffering Capacity</a:t>
            </a:r>
          </a:p>
          <a:p>
            <a:r>
              <a:rPr lang="en-US" dirty="0"/>
              <a:t>Cation Exchange Capacity</a:t>
            </a:r>
          </a:p>
        </p:txBody>
      </p:sp>
      <p:pic>
        <p:nvPicPr>
          <p:cNvPr id="4" name="Picture 3">
            <a:extLst>
              <a:ext uri="{FF2B5EF4-FFF2-40B4-BE49-F238E27FC236}">
                <a16:creationId xmlns:a16="http://schemas.microsoft.com/office/drawing/2014/main" id="{A4CF8D5F-AA6F-170C-B1A3-5F8C092914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67539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1A9E1-498F-A61E-F192-2C1C370515AB}"/>
              </a:ext>
            </a:extLst>
          </p:cNvPr>
          <p:cNvSpPr>
            <a:spLocks noGrp="1"/>
          </p:cNvSpPr>
          <p:nvPr>
            <p:ph type="title"/>
          </p:nvPr>
        </p:nvSpPr>
        <p:spPr/>
        <p:txBody>
          <a:bodyPr/>
          <a:lstStyle/>
          <a:p>
            <a:r>
              <a:rPr lang="en-US" dirty="0"/>
              <a:t>Sphagnum/Peat Moss</a:t>
            </a:r>
          </a:p>
        </p:txBody>
      </p:sp>
      <p:sp>
        <p:nvSpPr>
          <p:cNvPr id="3" name="Content Placeholder 2">
            <a:extLst>
              <a:ext uri="{FF2B5EF4-FFF2-40B4-BE49-F238E27FC236}">
                <a16:creationId xmlns:a16="http://schemas.microsoft.com/office/drawing/2014/main" id="{D5FD7AB6-07C0-9853-D66C-465F7CDDBE34}"/>
              </a:ext>
            </a:extLst>
          </p:cNvPr>
          <p:cNvSpPr>
            <a:spLocks noGrp="1"/>
          </p:cNvSpPr>
          <p:nvPr>
            <p:ph idx="1"/>
          </p:nvPr>
        </p:nvSpPr>
        <p:spPr/>
        <p:txBody>
          <a:bodyPr>
            <a:normAutofit fontScale="92500" lnSpcReduction="10000"/>
          </a:bodyPr>
          <a:lstStyle/>
          <a:p>
            <a:pPr marL="0" indent="0">
              <a:buNone/>
            </a:pPr>
            <a:r>
              <a:rPr lang="en-US" dirty="0"/>
              <a:t>Formed in wet conditions where the organic matter maintains a high level of acidity and nutrient availability for plants</a:t>
            </a:r>
          </a:p>
          <a:p>
            <a:r>
              <a:rPr lang="en-US" dirty="0"/>
              <a:t>High in organic matter</a:t>
            </a:r>
          </a:p>
          <a:p>
            <a:r>
              <a:rPr lang="en-US" dirty="0"/>
              <a:t>Holds 10-20 times its dry weight in water</a:t>
            </a:r>
          </a:p>
          <a:p>
            <a:r>
              <a:rPr lang="en-US" dirty="0"/>
              <a:t>Decomposes very slowly</a:t>
            </a:r>
          </a:p>
          <a:p>
            <a:r>
              <a:rPr lang="en-US" dirty="0"/>
              <a:t>Good aeration until decomposition breaks down the fibers</a:t>
            </a:r>
          </a:p>
          <a:p>
            <a:r>
              <a:rPr lang="en-US" dirty="0"/>
              <a:t>pH between 3.5 – 4.5</a:t>
            </a:r>
          </a:p>
          <a:p>
            <a:r>
              <a:rPr lang="en-US" dirty="0"/>
              <a:t>Lightweight</a:t>
            </a:r>
          </a:p>
        </p:txBody>
      </p:sp>
      <p:pic>
        <p:nvPicPr>
          <p:cNvPr id="4" name="Picture 3">
            <a:extLst>
              <a:ext uri="{FF2B5EF4-FFF2-40B4-BE49-F238E27FC236}">
                <a16:creationId xmlns:a16="http://schemas.microsoft.com/office/drawing/2014/main" id="{43CF41B6-85FD-2045-05C8-63C9CA17F16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320533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Whitenewlogo">
  <a:themeElements>
    <a:clrScheme name="Northeast Brand Colors">
      <a:dk1>
        <a:srgbClr val="000000"/>
      </a:dk1>
      <a:lt1>
        <a:srgbClr val="ED1944"/>
      </a:lt1>
      <a:dk2>
        <a:srgbClr val="63666A"/>
      </a:dk2>
      <a:lt2>
        <a:srgbClr val="C8C9C7"/>
      </a:lt2>
      <a:accent1>
        <a:srgbClr val="E7E6E6"/>
      </a:accent1>
      <a:accent2>
        <a:srgbClr val="EE9AAB"/>
      </a:accent2>
      <a:accent3>
        <a:srgbClr val="E66781"/>
      </a:accent3>
      <a:accent4>
        <a:srgbClr val="C8153B"/>
      </a:accent4>
      <a:accent5>
        <a:srgbClr val="5D0E1F"/>
      </a:accent5>
      <a:accent6>
        <a:srgbClr val="3F3F3F"/>
      </a:accent6>
      <a:hlink>
        <a:srgbClr val="ED1944"/>
      </a:hlink>
      <a:folHlink>
        <a:srgbClr val="C8C9C7"/>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dWhitenewlogo" id="{E27FCB0D-7136-4AB6-8405-B324E93FE804}" vid="{30F997DE-0B00-4C05-B74B-117C8F1FE8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RedWhitenewlogo</Template>
  <TotalTime>657</TotalTime>
  <Words>1874</Words>
  <Application>Microsoft Office PowerPoint</Application>
  <PresentationFormat>Widescreen</PresentationFormat>
  <Paragraphs>193</Paragraphs>
  <Slides>29</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Aptos</vt:lpstr>
      <vt:lpstr>Arial</vt:lpstr>
      <vt:lpstr>Calibri</vt:lpstr>
      <vt:lpstr>Calibri Light</vt:lpstr>
      <vt:lpstr>RedWhitenewlogo</vt:lpstr>
      <vt:lpstr>Growing Media</vt:lpstr>
      <vt:lpstr>What we’re going to do:</vt:lpstr>
      <vt:lpstr>Why do we care about this?</vt:lpstr>
      <vt:lpstr>Growing Media Definition</vt:lpstr>
      <vt:lpstr>Field Soil</vt:lpstr>
      <vt:lpstr>Soilless Media</vt:lpstr>
      <vt:lpstr>Soilless Media Cont.</vt:lpstr>
      <vt:lpstr>Characteristics</vt:lpstr>
      <vt:lpstr>Sphagnum/Peat Moss</vt:lpstr>
      <vt:lpstr>Sphagnum and Peat Moss</vt:lpstr>
      <vt:lpstr>Sand</vt:lpstr>
      <vt:lpstr>Sand Pictures   </vt:lpstr>
      <vt:lpstr>Vermiculite</vt:lpstr>
      <vt:lpstr>Vermiculite PiCtures    </vt:lpstr>
      <vt:lpstr>Perlite</vt:lpstr>
      <vt:lpstr>Perlite pictures   </vt:lpstr>
      <vt:lpstr>Calcined Clay</vt:lpstr>
      <vt:lpstr>Calcined Clay Pics   </vt:lpstr>
      <vt:lpstr>Composted Bark</vt:lpstr>
      <vt:lpstr>Composted Bark Pics</vt:lpstr>
      <vt:lpstr>Coir</vt:lpstr>
      <vt:lpstr>Coir Pics   </vt:lpstr>
      <vt:lpstr>Rockwool</vt:lpstr>
      <vt:lpstr>Rockwool Pictures   </vt:lpstr>
      <vt:lpstr>Activity Part 1</vt:lpstr>
      <vt:lpstr>Activity Part 2</vt:lpstr>
      <vt:lpstr>Things to Ponder</vt:lpstr>
      <vt:lpstr>Wrap UP</vt:lpstr>
      <vt:lpstr>Grant 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Courtney Nelson</dc:creator>
  <cp:lastModifiedBy>Courtney Nelson</cp:lastModifiedBy>
  <cp:revision>2</cp:revision>
  <dcterms:created xsi:type="dcterms:W3CDTF">2026-06-10T16:48:53Z</dcterms:created>
  <dcterms:modified xsi:type="dcterms:W3CDTF">2026-06-25T15:50:21Z</dcterms:modified>
</cp:coreProperties>
</file>