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7"/>
  </p:notesMasterIdLst>
  <p:sldIdLst>
    <p:sldId id="256" r:id="rId2"/>
    <p:sldId id="257" r:id="rId3"/>
    <p:sldId id="258" r:id="rId4"/>
    <p:sldId id="278" r:id="rId5"/>
    <p:sldId id="279" r:id="rId6"/>
    <p:sldId id="280" r:id="rId7"/>
    <p:sldId id="260" r:id="rId8"/>
    <p:sldId id="261" r:id="rId9"/>
    <p:sldId id="259" r:id="rId10"/>
    <p:sldId id="308" r:id="rId11"/>
    <p:sldId id="262" r:id="rId12"/>
    <p:sldId id="263" r:id="rId13"/>
    <p:sldId id="264" r:id="rId14"/>
    <p:sldId id="265" r:id="rId15"/>
    <p:sldId id="266" r:id="rId16"/>
    <p:sldId id="267" r:id="rId17"/>
    <p:sldId id="269" r:id="rId18"/>
    <p:sldId id="271" r:id="rId19"/>
    <p:sldId id="272" r:id="rId20"/>
    <p:sldId id="274" r:id="rId21"/>
    <p:sldId id="273" r:id="rId22"/>
    <p:sldId id="275" r:id="rId23"/>
    <p:sldId id="276" r:id="rId24"/>
    <p:sldId id="277" r:id="rId25"/>
    <p:sldId id="307" r:id="rId2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BCBD752-7E45-410B-B8A2-CAD90ACDB29E}" v="1354" dt="2026-06-29T21:30:20.24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4567" autoAdjust="0"/>
    <p:restoredTop sz="86441" autoAdjust="0"/>
  </p:normalViewPr>
  <p:slideViewPr>
    <p:cSldViewPr snapToGrid="0">
      <p:cViewPr varScale="1">
        <p:scale>
          <a:sx n="95" d="100"/>
          <a:sy n="95" d="100"/>
        </p:scale>
        <p:origin x="396" y="96"/>
      </p:cViewPr>
      <p:guideLst/>
    </p:cSldViewPr>
  </p:slideViewPr>
  <p:outlineViewPr>
    <p:cViewPr>
      <p:scale>
        <a:sx n="33" d="100"/>
        <a:sy n="33" d="100"/>
      </p:scale>
      <p:origin x="0" y="-1404"/>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D9B3478-B3E6-40A6-918F-8E57E79AC167}" type="datetimeFigureOut">
              <a:rPr lang="en-US" smtClean="0"/>
              <a:t>6/29/2026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7424E13-DA64-4FB4-82B9-4E6FE290C5CF}" type="slidenum">
              <a:rPr lang="en-US" smtClean="0"/>
              <a:t>‹#›</a:t>
            </a:fld>
            <a:endParaRPr lang="en-US"/>
          </a:p>
        </p:txBody>
      </p:sp>
    </p:spTree>
    <p:extLst>
      <p:ext uri="{BB962C8B-B14F-4D97-AF65-F5344CB8AC3E}">
        <p14:creationId xmlns:p14="http://schemas.microsoft.com/office/powerpoint/2010/main" val="349998544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Image Source: </a:t>
            </a:r>
            <a:r>
              <a:rPr lang="en-US" dirty="0" err="1"/>
              <a:t>Shuttershock</a:t>
            </a:r>
            <a:endParaRPr lang="en-US" dirty="0"/>
          </a:p>
        </p:txBody>
      </p:sp>
      <p:sp>
        <p:nvSpPr>
          <p:cNvPr id="4" name="Slide Number Placeholder 3"/>
          <p:cNvSpPr>
            <a:spLocks noGrp="1"/>
          </p:cNvSpPr>
          <p:nvPr>
            <p:ph type="sldNum" sz="quarter" idx="5"/>
          </p:nvPr>
        </p:nvSpPr>
        <p:spPr/>
        <p:txBody>
          <a:bodyPr/>
          <a:lstStyle/>
          <a:p>
            <a:fld id="{A7424E13-DA64-4FB4-82B9-4E6FE290C5CF}" type="slidenum">
              <a:rPr lang="en-US" smtClean="0"/>
              <a:t>4</a:t>
            </a:fld>
            <a:endParaRPr lang="en-US"/>
          </a:p>
        </p:txBody>
      </p:sp>
    </p:spTree>
    <p:extLst>
      <p:ext uri="{BB962C8B-B14F-4D97-AF65-F5344CB8AC3E}">
        <p14:creationId xmlns:p14="http://schemas.microsoft.com/office/powerpoint/2010/main" val="179840630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Stamen on one of the flowers</a:t>
            </a:r>
          </a:p>
        </p:txBody>
      </p:sp>
      <p:sp>
        <p:nvSpPr>
          <p:cNvPr id="4" name="Slide Number Placeholder 3"/>
          <p:cNvSpPr>
            <a:spLocks noGrp="1"/>
          </p:cNvSpPr>
          <p:nvPr>
            <p:ph type="sldNum" sz="quarter" idx="5"/>
          </p:nvPr>
        </p:nvSpPr>
        <p:spPr/>
        <p:txBody>
          <a:bodyPr/>
          <a:lstStyle/>
          <a:p>
            <a:fld id="{A7424E13-DA64-4FB4-82B9-4E6FE290C5CF}" type="slidenum">
              <a:rPr lang="en-US" smtClean="0"/>
              <a:t>17</a:t>
            </a:fld>
            <a:endParaRPr lang="en-US"/>
          </a:p>
        </p:txBody>
      </p:sp>
    </p:spTree>
    <p:extLst>
      <p:ext uri="{BB962C8B-B14F-4D97-AF65-F5344CB8AC3E}">
        <p14:creationId xmlns:p14="http://schemas.microsoft.com/office/powerpoint/2010/main" val="4984993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Stigma on the flower</a:t>
            </a:r>
          </a:p>
        </p:txBody>
      </p:sp>
      <p:sp>
        <p:nvSpPr>
          <p:cNvPr id="4" name="Slide Number Placeholder 3"/>
          <p:cNvSpPr>
            <a:spLocks noGrp="1"/>
          </p:cNvSpPr>
          <p:nvPr>
            <p:ph type="sldNum" sz="quarter" idx="5"/>
          </p:nvPr>
        </p:nvSpPr>
        <p:spPr/>
        <p:txBody>
          <a:bodyPr/>
          <a:lstStyle/>
          <a:p>
            <a:fld id="{A7424E13-DA64-4FB4-82B9-4E6FE290C5CF}" type="slidenum">
              <a:rPr lang="en-US" smtClean="0"/>
              <a:t>18</a:t>
            </a:fld>
            <a:endParaRPr lang="en-US"/>
          </a:p>
        </p:txBody>
      </p:sp>
    </p:spTree>
    <p:extLst>
      <p:ext uri="{BB962C8B-B14F-4D97-AF65-F5344CB8AC3E}">
        <p14:creationId xmlns:p14="http://schemas.microsoft.com/office/powerpoint/2010/main" val="24722914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Leaves with a visible vein</a:t>
            </a:r>
          </a:p>
        </p:txBody>
      </p:sp>
      <p:sp>
        <p:nvSpPr>
          <p:cNvPr id="4" name="Slide Number Placeholder 3"/>
          <p:cNvSpPr>
            <a:spLocks noGrp="1"/>
          </p:cNvSpPr>
          <p:nvPr>
            <p:ph type="sldNum" sz="quarter" idx="5"/>
          </p:nvPr>
        </p:nvSpPr>
        <p:spPr/>
        <p:txBody>
          <a:bodyPr/>
          <a:lstStyle/>
          <a:p>
            <a:fld id="{A7424E13-DA64-4FB4-82B9-4E6FE290C5CF}" type="slidenum">
              <a:rPr lang="en-US" smtClean="0"/>
              <a:t>19</a:t>
            </a:fld>
            <a:endParaRPr lang="en-US"/>
          </a:p>
        </p:txBody>
      </p:sp>
    </p:spTree>
    <p:extLst>
      <p:ext uri="{BB962C8B-B14F-4D97-AF65-F5344CB8AC3E}">
        <p14:creationId xmlns:p14="http://schemas.microsoft.com/office/powerpoint/2010/main" val="209247973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Part of the leaf face</a:t>
            </a:r>
          </a:p>
        </p:txBody>
      </p:sp>
      <p:sp>
        <p:nvSpPr>
          <p:cNvPr id="4" name="Slide Number Placeholder 3"/>
          <p:cNvSpPr>
            <a:spLocks noGrp="1"/>
          </p:cNvSpPr>
          <p:nvPr>
            <p:ph type="sldNum" sz="quarter" idx="5"/>
          </p:nvPr>
        </p:nvSpPr>
        <p:spPr/>
        <p:txBody>
          <a:bodyPr/>
          <a:lstStyle/>
          <a:p>
            <a:fld id="{A7424E13-DA64-4FB4-82B9-4E6FE290C5CF}" type="slidenum">
              <a:rPr lang="en-US" smtClean="0"/>
              <a:t>20</a:t>
            </a:fld>
            <a:endParaRPr lang="en-US"/>
          </a:p>
        </p:txBody>
      </p:sp>
    </p:spTree>
    <p:extLst>
      <p:ext uri="{BB962C8B-B14F-4D97-AF65-F5344CB8AC3E}">
        <p14:creationId xmlns:p14="http://schemas.microsoft.com/office/powerpoint/2010/main" val="332174005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Vein with vascular tissue in the river portion (the dark side) if you look really close</a:t>
            </a:r>
          </a:p>
        </p:txBody>
      </p:sp>
      <p:sp>
        <p:nvSpPr>
          <p:cNvPr id="4" name="Slide Number Placeholder 3"/>
          <p:cNvSpPr>
            <a:spLocks noGrp="1"/>
          </p:cNvSpPr>
          <p:nvPr>
            <p:ph type="sldNum" sz="quarter" idx="5"/>
          </p:nvPr>
        </p:nvSpPr>
        <p:spPr/>
        <p:txBody>
          <a:bodyPr/>
          <a:lstStyle/>
          <a:p>
            <a:fld id="{A7424E13-DA64-4FB4-82B9-4E6FE290C5CF}" type="slidenum">
              <a:rPr lang="en-US" smtClean="0"/>
              <a:t>21</a:t>
            </a:fld>
            <a:endParaRPr lang="en-US"/>
          </a:p>
        </p:txBody>
      </p:sp>
    </p:spTree>
    <p:extLst>
      <p:ext uri="{BB962C8B-B14F-4D97-AF65-F5344CB8AC3E}">
        <p14:creationId xmlns:p14="http://schemas.microsoft.com/office/powerpoint/2010/main" val="101897209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Flower tissue with damaged spots on the flower tissue</a:t>
            </a:r>
          </a:p>
        </p:txBody>
      </p:sp>
      <p:sp>
        <p:nvSpPr>
          <p:cNvPr id="4" name="Slide Number Placeholder 3"/>
          <p:cNvSpPr>
            <a:spLocks noGrp="1"/>
          </p:cNvSpPr>
          <p:nvPr>
            <p:ph type="sldNum" sz="quarter" idx="5"/>
          </p:nvPr>
        </p:nvSpPr>
        <p:spPr/>
        <p:txBody>
          <a:bodyPr/>
          <a:lstStyle/>
          <a:p>
            <a:fld id="{A7424E13-DA64-4FB4-82B9-4E6FE290C5CF}" type="slidenum">
              <a:rPr lang="en-US" smtClean="0"/>
              <a:t>22</a:t>
            </a:fld>
            <a:endParaRPr lang="en-US"/>
          </a:p>
        </p:txBody>
      </p:sp>
    </p:spTree>
    <p:extLst>
      <p:ext uri="{BB962C8B-B14F-4D97-AF65-F5344CB8AC3E}">
        <p14:creationId xmlns:p14="http://schemas.microsoft.com/office/powerpoint/2010/main" val="16315321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Sunflower tissue</a:t>
            </a:r>
          </a:p>
        </p:txBody>
      </p:sp>
      <p:sp>
        <p:nvSpPr>
          <p:cNvPr id="4" name="Slide Number Placeholder 3"/>
          <p:cNvSpPr>
            <a:spLocks noGrp="1"/>
          </p:cNvSpPr>
          <p:nvPr>
            <p:ph type="sldNum" sz="quarter" idx="5"/>
          </p:nvPr>
        </p:nvSpPr>
        <p:spPr/>
        <p:txBody>
          <a:bodyPr/>
          <a:lstStyle/>
          <a:p>
            <a:fld id="{A7424E13-DA64-4FB4-82B9-4E6FE290C5CF}" type="slidenum">
              <a:rPr lang="en-US" smtClean="0"/>
              <a:t>23</a:t>
            </a:fld>
            <a:endParaRPr lang="en-US"/>
          </a:p>
        </p:txBody>
      </p:sp>
    </p:spTree>
    <p:extLst>
      <p:ext uri="{BB962C8B-B14F-4D97-AF65-F5344CB8AC3E}">
        <p14:creationId xmlns:p14="http://schemas.microsoft.com/office/powerpoint/2010/main" val="369812438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Ray flowers (the inside cone structure of the sunflower). So they are the fertile flowers. The showy ones on the outside are not on fertile.</a:t>
            </a:r>
          </a:p>
        </p:txBody>
      </p:sp>
      <p:sp>
        <p:nvSpPr>
          <p:cNvPr id="4" name="Slide Number Placeholder 3"/>
          <p:cNvSpPr>
            <a:spLocks noGrp="1"/>
          </p:cNvSpPr>
          <p:nvPr>
            <p:ph type="sldNum" sz="quarter" idx="5"/>
          </p:nvPr>
        </p:nvSpPr>
        <p:spPr/>
        <p:txBody>
          <a:bodyPr/>
          <a:lstStyle/>
          <a:p>
            <a:fld id="{A7424E13-DA64-4FB4-82B9-4E6FE290C5CF}" type="slidenum">
              <a:rPr lang="en-US" smtClean="0"/>
              <a:t>24</a:t>
            </a:fld>
            <a:endParaRPr lang="en-US"/>
          </a:p>
        </p:txBody>
      </p:sp>
    </p:spTree>
    <p:extLst>
      <p:ext uri="{BB962C8B-B14F-4D97-AF65-F5344CB8AC3E}">
        <p14:creationId xmlns:p14="http://schemas.microsoft.com/office/powerpoint/2010/main" val="35442619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Image Source: sciencefacts.net</a:t>
            </a:r>
          </a:p>
        </p:txBody>
      </p:sp>
      <p:sp>
        <p:nvSpPr>
          <p:cNvPr id="4" name="Slide Number Placeholder 3"/>
          <p:cNvSpPr>
            <a:spLocks noGrp="1"/>
          </p:cNvSpPr>
          <p:nvPr>
            <p:ph type="sldNum" sz="quarter" idx="5"/>
          </p:nvPr>
        </p:nvSpPr>
        <p:spPr/>
        <p:txBody>
          <a:bodyPr/>
          <a:lstStyle/>
          <a:p>
            <a:fld id="{A7424E13-DA64-4FB4-82B9-4E6FE290C5CF}" type="slidenum">
              <a:rPr lang="en-US" smtClean="0"/>
              <a:t>5</a:t>
            </a:fld>
            <a:endParaRPr lang="en-US"/>
          </a:p>
        </p:txBody>
      </p:sp>
    </p:spTree>
    <p:extLst>
      <p:ext uri="{BB962C8B-B14F-4D97-AF65-F5344CB8AC3E}">
        <p14:creationId xmlns:p14="http://schemas.microsoft.com/office/powerpoint/2010/main" val="50769350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Image Source: VectorMine.com</a:t>
            </a:r>
          </a:p>
        </p:txBody>
      </p:sp>
      <p:sp>
        <p:nvSpPr>
          <p:cNvPr id="4" name="Slide Number Placeholder 3"/>
          <p:cNvSpPr>
            <a:spLocks noGrp="1"/>
          </p:cNvSpPr>
          <p:nvPr>
            <p:ph type="sldNum" sz="quarter" idx="5"/>
          </p:nvPr>
        </p:nvSpPr>
        <p:spPr/>
        <p:txBody>
          <a:bodyPr/>
          <a:lstStyle/>
          <a:p>
            <a:fld id="{A7424E13-DA64-4FB4-82B9-4E6FE290C5CF}" type="slidenum">
              <a:rPr lang="en-US" smtClean="0"/>
              <a:t>6</a:t>
            </a:fld>
            <a:endParaRPr lang="en-US"/>
          </a:p>
        </p:txBody>
      </p:sp>
    </p:spTree>
    <p:extLst>
      <p:ext uri="{BB962C8B-B14F-4D97-AF65-F5344CB8AC3E}">
        <p14:creationId xmlns:p14="http://schemas.microsoft.com/office/powerpoint/2010/main" val="293089517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Leaf from Erin. </a:t>
            </a:r>
            <a:r>
              <a:rPr lang="en-US" dirty="0" err="1"/>
              <a:t>Stomatas</a:t>
            </a:r>
            <a:r>
              <a:rPr lang="en-US" dirty="0"/>
              <a:t> are normally on the back side. They open and close so air can move through them (like a window)</a:t>
            </a:r>
          </a:p>
          <a:p>
            <a:endParaRPr lang="en-US" dirty="0"/>
          </a:p>
          <a:p>
            <a:r>
              <a:rPr lang="en-US" dirty="0"/>
              <a:t>The next few slides are simply some examples that I have seen to help guide students with what they may be looking for. </a:t>
            </a:r>
          </a:p>
        </p:txBody>
      </p:sp>
      <p:sp>
        <p:nvSpPr>
          <p:cNvPr id="4" name="Slide Number Placeholder 3"/>
          <p:cNvSpPr>
            <a:spLocks noGrp="1"/>
          </p:cNvSpPr>
          <p:nvPr>
            <p:ph type="sldNum" sz="quarter" idx="5"/>
          </p:nvPr>
        </p:nvSpPr>
        <p:spPr/>
        <p:txBody>
          <a:bodyPr/>
          <a:lstStyle/>
          <a:p>
            <a:fld id="{A7424E13-DA64-4FB4-82B9-4E6FE290C5CF}" type="slidenum">
              <a:rPr lang="en-US" smtClean="0"/>
              <a:t>11</a:t>
            </a:fld>
            <a:endParaRPr lang="en-US"/>
          </a:p>
        </p:txBody>
      </p:sp>
    </p:spTree>
    <p:extLst>
      <p:ext uri="{BB962C8B-B14F-4D97-AF65-F5344CB8AC3E}">
        <p14:creationId xmlns:p14="http://schemas.microsoft.com/office/powerpoint/2010/main" val="63511152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Hairs on mid-rib of leaf</a:t>
            </a:r>
          </a:p>
        </p:txBody>
      </p:sp>
      <p:sp>
        <p:nvSpPr>
          <p:cNvPr id="4" name="Slide Number Placeholder 3"/>
          <p:cNvSpPr>
            <a:spLocks noGrp="1"/>
          </p:cNvSpPr>
          <p:nvPr>
            <p:ph type="sldNum" sz="quarter" idx="5"/>
          </p:nvPr>
        </p:nvSpPr>
        <p:spPr/>
        <p:txBody>
          <a:bodyPr/>
          <a:lstStyle/>
          <a:p>
            <a:fld id="{A7424E13-DA64-4FB4-82B9-4E6FE290C5CF}" type="slidenum">
              <a:rPr lang="en-US" smtClean="0"/>
              <a:t>12</a:t>
            </a:fld>
            <a:endParaRPr lang="en-US"/>
          </a:p>
        </p:txBody>
      </p:sp>
    </p:spTree>
    <p:extLst>
      <p:ext uri="{BB962C8B-B14F-4D97-AF65-F5344CB8AC3E}">
        <p14:creationId xmlns:p14="http://schemas.microsoft.com/office/powerpoint/2010/main" val="204431650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petiole. The lighter, whiter spots, could be like oil glands, or just the light shining through.</a:t>
            </a:r>
          </a:p>
        </p:txBody>
      </p:sp>
      <p:sp>
        <p:nvSpPr>
          <p:cNvPr id="4" name="Slide Number Placeholder 3"/>
          <p:cNvSpPr>
            <a:spLocks noGrp="1"/>
          </p:cNvSpPr>
          <p:nvPr>
            <p:ph type="sldNum" sz="quarter" idx="5"/>
          </p:nvPr>
        </p:nvSpPr>
        <p:spPr/>
        <p:txBody>
          <a:bodyPr/>
          <a:lstStyle/>
          <a:p>
            <a:fld id="{A7424E13-DA64-4FB4-82B9-4E6FE290C5CF}" type="slidenum">
              <a:rPr lang="en-US" smtClean="0"/>
              <a:t>13</a:t>
            </a:fld>
            <a:endParaRPr lang="en-US"/>
          </a:p>
        </p:txBody>
      </p:sp>
    </p:spTree>
    <p:extLst>
      <p:ext uri="{BB962C8B-B14F-4D97-AF65-F5344CB8AC3E}">
        <p14:creationId xmlns:p14="http://schemas.microsoft.com/office/powerpoint/2010/main" val="350559678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Outer layer, epidermis, purple on left. Cambium layer, green in the middle. Vascular tissue, white on right.</a:t>
            </a:r>
          </a:p>
        </p:txBody>
      </p:sp>
      <p:sp>
        <p:nvSpPr>
          <p:cNvPr id="4" name="Slide Number Placeholder 3"/>
          <p:cNvSpPr>
            <a:spLocks noGrp="1"/>
          </p:cNvSpPr>
          <p:nvPr>
            <p:ph type="sldNum" sz="quarter" idx="5"/>
          </p:nvPr>
        </p:nvSpPr>
        <p:spPr/>
        <p:txBody>
          <a:bodyPr/>
          <a:lstStyle/>
          <a:p>
            <a:fld id="{A7424E13-DA64-4FB4-82B9-4E6FE290C5CF}" type="slidenum">
              <a:rPr lang="en-US" smtClean="0"/>
              <a:t>14</a:t>
            </a:fld>
            <a:endParaRPr lang="en-US"/>
          </a:p>
        </p:txBody>
      </p:sp>
    </p:spTree>
    <p:extLst>
      <p:ext uri="{BB962C8B-B14F-4D97-AF65-F5344CB8AC3E}">
        <p14:creationId xmlns:p14="http://schemas.microsoft.com/office/powerpoint/2010/main" val="401134011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Hibiscus petal tissue</a:t>
            </a:r>
          </a:p>
        </p:txBody>
      </p:sp>
      <p:sp>
        <p:nvSpPr>
          <p:cNvPr id="4" name="Slide Number Placeholder 3"/>
          <p:cNvSpPr>
            <a:spLocks noGrp="1"/>
          </p:cNvSpPr>
          <p:nvPr>
            <p:ph type="sldNum" sz="quarter" idx="5"/>
          </p:nvPr>
        </p:nvSpPr>
        <p:spPr/>
        <p:txBody>
          <a:bodyPr/>
          <a:lstStyle/>
          <a:p>
            <a:fld id="{A7424E13-DA64-4FB4-82B9-4E6FE290C5CF}" type="slidenum">
              <a:rPr lang="en-US" smtClean="0"/>
              <a:t>15</a:t>
            </a:fld>
            <a:endParaRPr lang="en-US"/>
          </a:p>
        </p:txBody>
      </p:sp>
    </p:spTree>
    <p:extLst>
      <p:ext uri="{BB962C8B-B14F-4D97-AF65-F5344CB8AC3E}">
        <p14:creationId xmlns:p14="http://schemas.microsoft.com/office/powerpoint/2010/main" val="351514755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Hibiscus petal tissue, the lighter colors of those petals.</a:t>
            </a:r>
          </a:p>
        </p:txBody>
      </p:sp>
      <p:sp>
        <p:nvSpPr>
          <p:cNvPr id="4" name="Slide Number Placeholder 3"/>
          <p:cNvSpPr>
            <a:spLocks noGrp="1"/>
          </p:cNvSpPr>
          <p:nvPr>
            <p:ph type="sldNum" sz="quarter" idx="5"/>
          </p:nvPr>
        </p:nvSpPr>
        <p:spPr/>
        <p:txBody>
          <a:bodyPr/>
          <a:lstStyle/>
          <a:p>
            <a:fld id="{A7424E13-DA64-4FB4-82B9-4E6FE290C5CF}" type="slidenum">
              <a:rPr lang="en-US" smtClean="0"/>
              <a:t>16</a:t>
            </a:fld>
            <a:endParaRPr lang="en-US"/>
          </a:p>
        </p:txBody>
      </p:sp>
    </p:spTree>
    <p:extLst>
      <p:ext uri="{BB962C8B-B14F-4D97-AF65-F5344CB8AC3E}">
        <p14:creationId xmlns:p14="http://schemas.microsoft.com/office/powerpoint/2010/main" val="255268381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47700" y="1122363"/>
            <a:ext cx="10782300" cy="2306637"/>
          </a:xfrm>
          <a:prstGeom prst="rect">
            <a:avLst/>
          </a:prstGeom>
        </p:spPr>
        <p:txBody>
          <a:bodyPr anchor="b"/>
          <a:lstStyle>
            <a:lvl1pPr algn="ctr">
              <a:defRPr sz="6000" baseline="0">
                <a:latin typeface="Calibri Light" panose="020F0302020204030204" pitchFamily="34" charset="0"/>
              </a:defRPr>
            </a:lvl1pPr>
          </a:lstStyle>
          <a:p>
            <a:r>
              <a:rPr lang="en-US"/>
              <a:t>Click to edit Master title style</a:t>
            </a:r>
            <a:endParaRPr lang="en-US" dirty="0"/>
          </a:p>
        </p:txBody>
      </p:sp>
      <p:sp>
        <p:nvSpPr>
          <p:cNvPr id="3" name="Subtitle 2"/>
          <p:cNvSpPr>
            <a:spLocks noGrp="1"/>
          </p:cNvSpPr>
          <p:nvPr>
            <p:ph type="subTitle" idx="1"/>
          </p:nvPr>
        </p:nvSpPr>
        <p:spPr>
          <a:xfrm>
            <a:off x="647700" y="3429000"/>
            <a:ext cx="10782300" cy="1452966"/>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17183006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47700" y="685800"/>
            <a:ext cx="10706100" cy="1414220"/>
          </a:xfrm>
          <a:prstGeom prst="rect">
            <a:avLst/>
          </a:prstGeom>
        </p:spPr>
        <p:txBody>
          <a:bodyPr/>
          <a:lstStyle>
            <a:lvl1pPr>
              <a:defRPr baseline="0">
                <a:latin typeface="Calibri Light" panose="020F0302020204030204" pitchFamily="34" charset="0"/>
              </a:defRPr>
            </a:lvl1pPr>
          </a:lstStyle>
          <a:p>
            <a:r>
              <a:rPr lang="en-US"/>
              <a:t>Click to edit Master title style</a:t>
            </a:r>
            <a:endParaRPr lang="en-US" dirty="0"/>
          </a:p>
        </p:txBody>
      </p:sp>
      <p:sp>
        <p:nvSpPr>
          <p:cNvPr id="3" name="Content Placeholder 2"/>
          <p:cNvSpPr>
            <a:spLocks noGrp="1"/>
          </p:cNvSpPr>
          <p:nvPr>
            <p:ph idx="1"/>
          </p:nvPr>
        </p:nvSpPr>
        <p:spPr>
          <a:xfrm>
            <a:off x="647700" y="2162014"/>
            <a:ext cx="10782300" cy="355298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603128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61370" y="694607"/>
            <a:ext cx="10768629" cy="2734393"/>
          </a:xfrm>
          <a:prstGeom prst="rect">
            <a:avLst/>
          </a:prstGeom>
        </p:spPr>
        <p:txBody>
          <a:bodyPr anchor="b"/>
          <a:lstStyle>
            <a:lvl1pPr>
              <a:defRPr sz="6000" baseline="0">
                <a:solidFill>
                  <a:schemeClr val="bg1"/>
                </a:solidFill>
                <a:latin typeface="Calibri Light" panose="020F0302020204030204" pitchFamily="34" charset="0"/>
              </a:defRPr>
            </a:lvl1pPr>
          </a:lstStyle>
          <a:p>
            <a:r>
              <a:rPr lang="en-US"/>
              <a:t>Click to edit Master title style</a:t>
            </a:r>
            <a:endParaRPr lang="en-US" dirty="0"/>
          </a:p>
        </p:txBody>
      </p:sp>
      <p:sp>
        <p:nvSpPr>
          <p:cNvPr id="3" name="Text Placeholder 2"/>
          <p:cNvSpPr>
            <a:spLocks noGrp="1"/>
          </p:cNvSpPr>
          <p:nvPr>
            <p:ph type="body" idx="1"/>
          </p:nvPr>
        </p:nvSpPr>
        <p:spPr>
          <a:xfrm>
            <a:off x="661370" y="3494868"/>
            <a:ext cx="10768629" cy="1579651"/>
          </a:xfrm>
        </p:spPr>
        <p:txBody>
          <a:bodyPr/>
          <a:lstStyle>
            <a:lvl1pPr marL="0" indent="0">
              <a:buNone/>
              <a:defRPr sz="2400" baseline="0">
                <a:solidFill>
                  <a:schemeClr val="bg2">
                    <a:lumMod val="50000"/>
                  </a:schemeClr>
                </a:solidFill>
                <a:latin typeface="Calibri" panose="020F050202020403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25955973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47700" y="685799"/>
            <a:ext cx="10782300" cy="1414221"/>
          </a:xfrm>
          <a:prstGeom prst="rect">
            <a:avLst/>
          </a:prstGeom>
        </p:spPr>
        <p:txBody>
          <a:bodyPr/>
          <a:lstStyle>
            <a:lvl1pPr>
              <a:defRPr baseline="0">
                <a:latin typeface="Calibri Light" panose="020F0302020204030204" pitchFamily="34" charset="0"/>
              </a:defRPr>
            </a:lvl1pPr>
          </a:lstStyle>
          <a:p>
            <a:r>
              <a:rPr lang="en-US"/>
              <a:t>Click to edit Master title style</a:t>
            </a:r>
            <a:endParaRPr lang="en-US" dirty="0"/>
          </a:p>
        </p:txBody>
      </p:sp>
      <p:sp>
        <p:nvSpPr>
          <p:cNvPr id="3" name="Content Placeholder 2"/>
          <p:cNvSpPr>
            <a:spLocks noGrp="1"/>
          </p:cNvSpPr>
          <p:nvPr>
            <p:ph sz="half" idx="1"/>
          </p:nvPr>
        </p:nvSpPr>
        <p:spPr>
          <a:xfrm>
            <a:off x="647700" y="2185261"/>
            <a:ext cx="5372100" cy="399170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2185261"/>
            <a:ext cx="5257800" cy="399170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7773856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47701" y="685800"/>
            <a:ext cx="10797797" cy="1414220"/>
          </a:xfrm>
          <a:prstGeom prst="rect">
            <a:avLst/>
          </a:prstGeom>
        </p:spPr>
        <p:txBody>
          <a:bodyPr/>
          <a:lstStyle>
            <a:lvl1pPr>
              <a:defRPr baseline="0">
                <a:latin typeface="Calibri Light" panose="020F0302020204030204" pitchFamily="34" charset="0"/>
              </a:defRPr>
            </a:lvl1pPr>
          </a:lstStyle>
          <a:p>
            <a:r>
              <a:rPr lang="en-US"/>
              <a:t>Click to edit Master title style</a:t>
            </a:r>
            <a:endParaRPr lang="en-US" dirty="0"/>
          </a:p>
        </p:txBody>
      </p:sp>
      <p:sp>
        <p:nvSpPr>
          <p:cNvPr id="3" name="Text Placeholder 2"/>
          <p:cNvSpPr>
            <a:spLocks noGrp="1"/>
          </p:cNvSpPr>
          <p:nvPr>
            <p:ph type="body" idx="1"/>
          </p:nvPr>
        </p:nvSpPr>
        <p:spPr>
          <a:xfrm>
            <a:off x="647701" y="2100019"/>
            <a:ext cx="5349876" cy="705173"/>
          </a:xfrm>
        </p:spPr>
        <p:txBody>
          <a:bodyPr anchor="b"/>
          <a:lstStyle>
            <a:lvl1pPr marL="0" indent="0">
              <a:buNone/>
              <a:defRPr sz="2400" b="1" baseline="0">
                <a:solidFill>
                  <a:schemeClr val="bg2">
                    <a:lumMod val="5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47700" y="2991173"/>
            <a:ext cx="5424121" cy="272382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979166" y="2100019"/>
            <a:ext cx="5376223" cy="705173"/>
          </a:xfrm>
        </p:spPr>
        <p:txBody>
          <a:bodyPr anchor="b"/>
          <a:lstStyle>
            <a:lvl1pPr marL="0" indent="0">
              <a:buNone/>
              <a:defRPr sz="2400" b="1" baseline="0">
                <a:solidFill>
                  <a:schemeClr val="bg2">
                    <a:lumMod val="5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979166" y="2991173"/>
            <a:ext cx="5450834" cy="272382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4858995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47700" y="685800"/>
            <a:ext cx="10782300" cy="1414220"/>
          </a:xfrm>
          <a:prstGeom prst="rect">
            <a:avLst/>
          </a:prstGeom>
        </p:spPr>
        <p:txBody>
          <a:bodyPr/>
          <a:lstStyle>
            <a:lvl1pPr>
              <a:defRPr baseline="0">
                <a:latin typeface="Calibri Light" panose="020F0302020204030204" pitchFamily="34" charset="0"/>
              </a:defRPr>
            </a:lvl1pPr>
          </a:lstStyle>
          <a:p>
            <a:r>
              <a:rPr lang="en-US"/>
              <a:t>Click to edit Master title style</a:t>
            </a:r>
            <a:endParaRPr lang="en-US" dirty="0"/>
          </a:p>
        </p:txBody>
      </p:sp>
    </p:spTree>
    <p:extLst>
      <p:ext uri="{BB962C8B-B14F-4D97-AF65-F5344CB8AC3E}">
        <p14:creationId xmlns:p14="http://schemas.microsoft.com/office/powerpoint/2010/main" val="7579149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031ACF26-A1E1-AF45-BE24-31F02C379381}"/>
              </a:ext>
            </a:extLst>
          </p:cNvPr>
          <p:cNvSpPr txBox="1"/>
          <p:nvPr/>
        </p:nvSpPr>
        <p:spPr>
          <a:xfrm>
            <a:off x="1991532" y="6176075"/>
            <a:ext cx="184731" cy="369332"/>
          </a:xfrm>
          <a:prstGeom prst="rect">
            <a:avLst/>
          </a:prstGeom>
          <a:noFill/>
        </p:spPr>
        <p:txBody>
          <a:bodyPr wrap="none" rtlCol="0">
            <a:spAutoFit/>
          </a:bodyPr>
          <a:lstStyle/>
          <a:p>
            <a:endParaRPr lang="en-US" dirty="0"/>
          </a:p>
        </p:txBody>
      </p:sp>
    </p:spTree>
    <p:extLst>
      <p:ext uri="{BB962C8B-B14F-4D97-AF65-F5344CB8AC3E}">
        <p14:creationId xmlns:p14="http://schemas.microsoft.com/office/powerpoint/2010/main" val="21712999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1968">
          <p15:clr>
            <a:srgbClr val="FBAE40"/>
          </p15:clr>
        </p15:guide>
        <p15:guide id="2" pos="3840">
          <p15:clr>
            <a:srgbClr val="FBAE40"/>
          </p15:clr>
        </p15:guide>
        <p15:guide id="3" pos="7200">
          <p15:clr>
            <a:srgbClr val="FBAE40"/>
          </p15:clr>
        </p15:guide>
        <p15:guide id="4" pos="408">
          <p15:clr>
            <a:srgbClr val="FBAE40"/>
          </p15:clr>
        </p15:guide>
        <p15:guide id="5" orient="horz" pos="3576">
          <p15:clr>
            <a:srgbClr val="FBAE40"/>
          </p15:clr>
        </p15:guide>
        <p15:guide id="6" orient="horz" pos="432">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47700" y="685800"/>
            <a:ext cx="4124325" cy="1371600"/>
          </a:xfrm>
          <a:prstGeom prst="rect">
            <a:avLst/>
          </a:prstGeo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261674" y="685801"/>
            <a:ext cx="6168325" cy="5029199"/>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47700" y="2057400"/>
            <a:ext cx="4124325" cy="365760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extLst>
      <p:ext uri="{BB962C8B-B14F-4D97-AF65-F5344CB8AC3E}">
        <p14:creationId xmlns:p14="http://schemas.microsoft.com/office/powerpoint/2010/main" val="37000373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47700" y="685800"/>
            <a:ext cx="4124325" cy="1371600"/>
          </a:xfrm>
          <a:prstGeom prst="rect">
            <a:avLst/>
          </a:prstGeo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253924" y="685801"/>
            <a:ext cx="6176075" cy="5029199"/>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47700" y="2057400"/>
            <a:ext cx="4124325" cy="365760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extLst>
      <p:ext uri="{BB962C8B-B14F-4D97-AF65-F5344CB8AC3E}">
        <p14:creationId xmlns:p14="http://schemas.microsoft.com/office/powerpoint/2010/main" val="12838407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pn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lumMod val="25000"/>
          </a:schemeClr>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744E29EF-EA91-3D4C-B70A-9380CB736A5D}"/>
              </a:ext>
            </a:extLst>
          </p:cNvPr>
          <p:cNvPicPr>
            <a:picLocks noChangeAspect="1"/>
          </p:cNvPicPr>
          <p:nvPr/>
        </p:nvPicPr>
        <p:blipFill>
          <a:blip r:embed="rId11"/>
          <a:srcRect/>
          <a:stretch/>
        </p:blipFill>
        <p:spPr>
          <a:xfrm>
            <a:off x="0" y="0"/>
            <a:ext cx="12191999" cy="6858000"/>
          </a:xfrm>
          <a:prstGeom prst="rect">
            <a:avLst/>
          </a:prstGeom>
        </p:spPr>
      </p:pic>
      <p:sp>
        <p:nvSpPr>
          <p:cNvPr id="3" name="Text Placeholder 2"/>
          <p:cNvSpPr>
            <a:spLocks noGrp="1"/>
          </p:cNvSpPr>
          <p:nvPr>
            <p:ph type="body" idx="1"/>
          </p:nvPr>
        </p:nvSpPr>
        <p:spPr>
          <a:xfrm>
            <a:off x="647700" y="1825625"/>
            <a:ext cx="10782300" cy="3889375"/>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Title Placeholder 11">
            <a:extLst>
              <a:ext uri="{FF2B5EF4-FFF2-40B4-BE49-F238E27FC236}">
                <a16:creationId xmlns:a16="http://schemas.microsoft.com/office/drawing/2014/main" id="{81ABF082-7A8F-9D4D-97A7-7E7C3EABBB4A}"/>
              </a:ext>
            </a:extLst>
          </p:cNvPr>
          <p:cNvSpPr>
            <a:spLocks noGrp="1"/>
          </p:cNvSpPr>
          <p:nvPr>
            <p:ph type="title"/>
          </p:nvPr>
        </p:nvSpPr>
        <p:spPr>
          <a:xfrm>
            <a:off x="647700" y="685800"/>
            <a:ext cx="10782300" cy="1004888"/>
          </a:xfrm>
          <a:prstGeom prst="rect">
            <a:avLst/>
          </a:prstGeom>
        </p:spPr>
        <p:txBody>
          <a:bodyPr vert="horz" lIns="91440" tIns="45720" rIns="91440" bIns="45720" rtlCol="0" anchor="ctr">
            <a:normAutofit/>
          </a:bodyPr>
          <a:lstStyle/>
          <a:p>
            <a:r>
              <a:rPr lang="en-US"/>
              <a:t>Click to edit Master title style</a:t>
            </a:r>
            <a:endParaRPr lang="en-US" dirty="0"/>
          </a:p>
        </p:txBody>
      </p:sp>
    </p:spTree>
    <p:extLst>
      <p:ext uri="{BB962C8B-B14F-4D97-AF65-F5344CB8AC3E}">
        <p14:creationId xmlns:p14="http://schemas.microsoft.com/office/powerpoint/2010/main" val="90517367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b="0" i="0" kern="1200" cap="all" baseline="0">
          <a:solidFill>
            <a:schemeClr val="bg1"/>
          </a:solidFill>
          <a:latin typeface="Calibri Light" panose="020F030202020403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1" i="0" kern="1200" baseline="0">
          <a:solidFill>
            <a:schemeClr val="bg2">
              <a:lumMod val="50000"/>
            </a:schemeClr>
          </a:solidFill>
          <a:latin typeface="Calibri" panose="020F050202020403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baseline="0">
          <a:solidFill>
            <a:schemeClr val="bg2">
              <a:lumMod val="50000"/>
            </a:schemeClr>
          </a:solidFill>
          <a:latin typeface="Calibri" panose="020F050202020403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baseline="0">
          <a:solidFill>
            <a:schemeClr val="bg2">
              <a:lumMod val="50000"/>
            </a:schemeClr>
          </a:solidFill>
          <a:latin typeface="Calibri" panose="020F050202020403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1" kern="1200" baseline="0">
          <a:solidFill>
            <a:schemeClr val="bg2">
              <a:lumMod val="50000"/>
            </a:schemeClr>
          </a:solidFill>
          <a:latin typeface="Calibri" panose="020F050202020403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1" kern="1200" baseline="0">
          <a:solidFill>
            <a:schemeClr val="bg2">
              <a:lumMod val="50000"/>
            </a:schemeClr>
          </a:solidFill>
          <a:latin typeface="Calibri" panose="020F050202020403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guide id="3" pos="408">
          <p15:clr>
            <a:srgbClr val="F26B43"/>
          </p15:clr>
        </p15:guide>
        <p15:guide id="4" pos="7200">
          <p15:clr>
            <a:srgbClr val="F26B43"/>
          </p15:clr>
        </p15:guide>
        <p15:guide id="5" orient="horz" pos="432">
          <p15:clr>
            <a:srgbClr val="F26B43"/>
          </p15:clr>
        </p15:guide>
        <p15:guide id="6" orient="horz" pos="3600">
          <p15:clr>
            <a:srgbClr val="F26B43"/>
          </p15:clr>
        </p15:guide>
        <p15:guide id="7" orient="horz" pos="3864">
          <p15:clr>
            <a:srgbClr val="F26B43"/>
          </p15:clr>
        </p15:guide>
        <p15:guide id="8" orient="horz" pos="3408">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4.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5.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6.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image" Target="../media/image12.jpeg"/></Relationships>
</file>

<file path=ppt/slides/_rels/slide17.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8.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9.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2.xml"/><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image" Target="../media/image16.jpeg"/></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21.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4.xml"/><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image" Target="../media/image19.jpeg"/></Relationships>
</file>

<file path=ppt/slides/_rels/slide22.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23.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24.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7.xml"/><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image" Target="../media/image23.jpeg"/></Relationships>
</file>

<file path=ppt/slides/_rels/slide2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D1EBA2-3205-85E4-4DFC-D188AE7C39E0}"/>
              </a:ext>
            </a:extLst>
          </p:cNvPr>
          <p:cNvSpPr>
            <a:spLocks noGrp="1"/>
          </p:cNvSpPr>
          <p:nvPr>
            <p:ph type="ctrTitle"/>
          </p:nvPr>
        </p:nvSpPr>
        <p:spPr/>
        <p:txBody>
          <a:bodyPr/>
          <a:lstStyle/>
          <a:p>
            <a:r>
              <a:rPr lang="en-US" dirty="0"/>
              <a:t>Field Microscopes</a:t>
            </a:r>
          </a:p>
        </p:txBody>
      </p:sp>
      <p:sp>
        <p:nvSpPr>
          <p:cNvPr id="3" name="Subtitle 2">
            <a:extLst>
              <a:ext uri="{FF2B5EF4-FFF2-40B4-BE49-F238E27FC236}">
                <a16:creationId xmlns:a16="http://schemas.microsoft.com/office/drawing/2014/main" id="{C34875CB-C410-B7A3-D159-E33202404FE2}"/>
              </a:ext>
            </a:extLst>
          </p:cNvPr>
          <p:cNvSpPr>
            <a:spLocks noGrp="1"/>
          </p:cNvSpPr>
          <p:nvPr>
            <p:ph type="subTitle" idx="1"/>
          </p:nvPr>
        </p:nvSpPr>
        <p:spPr/>
        <p:txBody>
          <a:bodyPr/>
          <a:lstStyle/>
          <a:p>
            <a:endParaRPr lang="en-US" dirty="0"/>
          </a:p>
        </p:txBody>
      </p:sp>
      <p:pic>
        <p:nvPicPr>
          <p:cNvPr id="5" name="Picture 4">
            <a:extLst>
              <a:ext uri="{FF2B5EF4-FFF2-40B4-BE49-F238E27FC236}">
                <a16:creationId xmlns:a16="http://schemas.microsoft.com/office/drawing/2014/main" id="{C878D371-7804-061D-03CB-DF2AF8829DC4}"/>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082536" y="5735637"/>
            <a:ext cx="929537" cy="940010"/>
          </a:xfrm>
          <a:prstGeom prst="rect">
            <a:avLst/>
          </a:prstGeom>
        </p:spPr>
      </p:pic>
    </p:spTree>
    <p:extLst>
      <p:ext uri="{BB962C8B-B14F-4D97-AF65-F5344CB8AC3E}">
        <p14:creationId xmlns:p14="http://schemas.microsoft.com/office/powerpoint/2010/main" val="41418173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983F7E-FB67-3CBC-C256-56B8827E4003}"/>
              </a:ext>
            </a:extLst>
          </p:cNvPr>
          <p:cNvSpPr>
            <a:spLocks noGrp="1"/>
          </p:cNvSpPr>
          <p:nvPr>
            <p:ph type="title"/>
          </p:nvPr>
        </p:nvSpPr>
        <p:spPr/>
        <p:txBody>
          <a:bodyPr/>
          <a:lstStyle/>
          <a:p>
            <a:r>
              <a:rPr lang="en-US" dirty="0"/>
              <a:t>More Things to Explore</a:t>
            </a:r>
          </a:p>
        </p:txBody>
      </p:sp>
      <p:sp>
        <p:nvSpPr>
          <p:cNvPr id="3" name="Content Placeholder 2">
            <a:extLst>
              <a:ext uri="{FF2B5EF4-FFF2-40B4-BE49-F238E27FC236}">
                <a16:creationId xmlns:a16="http://schemas.microsoft.com/office/drawing/2014/main" id="{47EE5B10-D343-B17E-B77C-4D1FDBDA1D02}"/>
              </a:ext>
            </a:extLst>
          </p:cNvPr>
          <p:cNvSpPr>
            <a:spLocks noGrp="1"/>
          </p:cNvSpPr>
          <p:nvPr>
            <p:ph idx="1"/>
          </p:nvPr>
        </p:nvSpPr>
        <p:spPr/>
        <p:txBody>
          <a:bodyPr/>
          <a:lstStyle/>
          <a:p>
            <a:r>
              <a:rPr lang="en-US" dirty="0"/>
              <a:t>Leaf Hairs</a:t>
            </a:r>
          </a:p>
          <a:p>
            <a:r>
              <a:rPr lang="en-US" dirty="0"/>
              <a:t>Petal Tissue</a:t>
            </a:r>
          </a:p>
          <a:p>
            <a:r>
              <a:rPr lang="en-US" dirty="0"/>
              <a:t>Leaf Veins</a:t>
            </a:r>
          </a:p>
          <a:p>
            <a:r>
              <a:rPr lang="en-US" dirty="0"/>
              <a:t>Reproductive Organs</a:t>
            </a:r>
          </a:p>
        </p:txBody>
      </p:sp>
    </p:spTree>
    <p:extLst>
      <p:ext uri="{BB962C8B-B14F-4D97-AF65-F5344CB8AC3E}">
        <p14:creationId xmlns:p14="http://schemas.microsoft.com/office/powerpoint/2010/main" val="13679109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F20917-B9D5-0E9D-197B-61AEC662CCEB}"/>
              </a:ext>
            </a:extLst>
          </p:cNvPr>
          <p:cNvSpPr>
            <a:spLocks noGrp="1"/>
          </p:cNvSpPr>
          <p:nvPr>
            <p:ph type="title"/>
          </p:nvPr>
        </p:nvSpPr>
        <p:spPr/>
        <p:txBody>
          <a:bodyPr/>
          <a:lstStyle/>
          <a:p>
            <a:r>
              <a:rPr lang="en-US" dirty="0"/>
              <a:t>Stomates</a:t>
            </a:r>
          </a:p>
        </p:txBody>
      </p:sp>
      <p:sp>
        <p:nvSpPr>
          <p:cNvPr id="5" name="Content Placeholder 4">
            <a:extLst>
              <a:ext uri="{FF2B5EF4-FFF2-40B4-BE49-F238E27FC236}">
                <a16:creationId xmlns:a16="http://schemas.microsoft.com/office/drawing/2014/main" id="{D8F7FF4B-D023-F415-93E4-6EBE69019301}"/>
              </a:ext>
            </a:extLst>
          </p:cNvPr>
          <p:cNvSpPr>
            <a:spLocks noGrp="1"/>
          </p:cNvSpPr>
          <p:nvPr>
            <p:ph idx="1"/>
          </p:nvPr>
        </p:nvSpPr>
        <p:spPr>
          <a:xfrm>
            <a:off x="647700" y="2162014"/>
            <a:ext cx="4735628" cy="3552986"/>
          </a:xfrm>
        </p:spPr>
        <p:txBody>
          <a:bodyPr/>
          <a:lstStyle/>
          <a:p>
            <a:r>
              <a:rPr lang="en-US" dirty="0"/>
              <a:t>The purple, almost bolded areas of this leaf.</a:t>
            </a:r>
          </a:p>
        </p:txBody>
      </p:sp>
      <p:pic>
        <p:nvPicPr>
          <p:cNvPr id="4" name="Picture 3" descr="Green and purple cells arranged with random dark purple outlines around some cells. Those are the stomates.">
            <a:extLst>
              <a:ext uri="{FF2B5EF4-FFF2-40B4-BE49-F238E27FC236}">
                <a16:creationId xmlns:a16="http://schemas.microsoft.com/office/drawing/2014/main" id="{F0B4DB67-A97D-FBC5-8D17-5EE7CF5C9DA4}"/>
              </a:ext>
            </a:extLst>
          </p:cNvPr>
          <p:cNvPicPr>
            <a:picLocks noChangeAspect="1"/>
          </p:cNvPicPr>
          <p:nvPr/>
        </p:nvPicPr>
        <p:blipFill>
          <a:blip r:embed="rId3">
            <a:extLst>
              <a:ext uri="{28A0092B-C50C-407E-A947-70E740481C1C}">
                <a14:useLocalDpi xmlns:a14="http://schemas.microsoft.com/office/drawing/2010/main" val="0"/>
              </a:ext>
            </a:extLst>
          </a:blip>
          <a:srcRect l="19912" t="13422" r="21265" b="8496"/>
          <a:stretch>
            <a:fillRect/>
          </a:stretch>
        </p:blipFill>
        <p:spPr>
          <a:xfrm>
            <a:off x="6492240" y="1920240"/>
            <a:ext cx="4087368" cy="4069080"/>
          </a:xfrm>
          <a:prstGeom prst="ellipse">
            <a:avLst/>
          </a:prstGeom>
          <a:ln w="190500" cap="rnd">
            <a:solidFill>
              <a:srgbClr val="C8C6BD"/>
            </a:solidFill>
            <a:prstDash val="solid"/>
          </a:ln>
          <a:effectLst>
            <a:outerShdw blurRad="127000" algn="bl" rotWithShape="0">
              <a:srgbClr val="000000"/>
            </a:outerShdw>
          </a:effectLst>
          <a:scene3d>
            <a:camera prst="perspectiveFront" fov="5400000"/>
            <a:lightRig rig="threePt" dir="t">
              <a:rot lat="0" lon="0" rev="19200000"/>
            </a:lightRig>
          </a:scene3d>
          <a:sp3d extrusionH="25400">
            <a:bevelT w="304800" h="152400" prst="hardEdge"/>
            <a:extrusionClr>
              <a:srgbClr val="000000"/>
            </a:extrusionClr>
          </a:sp3d>
        </p:spPr>
      </p:pic>
      <p:pic>
        <p:nvPicPr>
          <p:cNvPr id="6" name="Picture 5">
            <a:extLst>
              <a:ext uri="{FF2B5EF4-FFF2-40B4-BE49-F238E27FC236}">
                <a16:creationId xmlns:a16="http://schemas.microsoft.com/office/drawing/2014/main" id="{01BAA62E-726B-FF10-EB70-B3D8D755B30B}"/>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082536" y="5735637"/>
            <a:ext cx="929537" cy="940010"/>
          </a:xfrm>
          <a:prstGeom prst="rect">
            <a:avLst/>
          </a:prstGeom>
        </p:spPr>
      </p:pic>
    </p:spTree>
    <p:extLst>
      <p:ext uri="{BB962C8B-B14F-4D97-AF65-F5344CB8AC3E}">
        <p14:creationId xmlns:p14="http://schemas.microsoft.com/office/powerpoint/2010/main" val="36901265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F76452-8AA7-0953-D88E-9DED4BB2F589}"/>
              </a:ext>
            </a:extLst>
          </p:cNvPr>
          <p:cNvSpPr>
            <a:spLocks noGrp="1"/>
          </p:cNvSpPr>
          <p:nvPr>
            <p:ph type="title"/>
          </p:nvPr>
        </p:nvSpPr>
        <p:spPr/>
        <p:txBody>
          <a:bodyPr/>
          <a:lstStyle/>
          <a:p>
            <a:r>
              <a:rPr lang="en-US" dirty="0"/>
              <a:t>Leaf Hairs</a:t>
            </a:r>
          </a:p>
        </p:txBody>
      </p:sp>
      <p:pic>
        <p:nvPicPr>
          <p:cNvPr id="5" name="Content Placeholder 4" descr="Green and pink cells with some clear cell hairs coming off of the cells.">
            <a:extLst>
              <a:ext uri="{FF2B5EF4-FFF2-40B4-BE49-F238E27FC236}">
                <a16:creationId xmlns:a16="http://schemas.microsoft.com/office/drawing/2014/main" id="{A061F05E-A911-9CEB-C80D-BD1C47D16060}"/>
              </a:ext>
            </a:extLst>
          </p:cNvPr>
          <p:cNvPicPr>
            <a:picLocks noGrp="1" noChangeAspect="1"/>
          </p:cNvPicPr>
          <p:nvPr>
            <p:ph idx="1"/>
          </p:nvPr>
        </p:nvPicPr>
        <p:blipFill>
          <a:blip r:embed="rId3">
            <a:extLst>
              <a:ext uri="{28A0092B-C50C-407E-A947-70E740481C1C}">
                <a14:useLocalDpi xmlns:a14="http://schemas.microsoft.com/office/drawing/2010/main" val="0"/>
              </a:ext>
            </a:extLst>
          </a:blip>
          <a:srcRect l="27056" t="27438" r="34066" b="22052"/>
          <a:stretch>
            <a:fillRect/>
          </a:stretch>
        </p:blipFill>
        <p:spPr>
          <a:xfrm>
            <a:off x="6263639" y="1874520"/>
            <a:ext cx="4288537" cy="4178808"/>
          </a:xfrm>
          <a:prstGeom prst="ellipse">
            <a:avLst/>
          </a:prstGeom>
          <a:ln w="190500" cap="rnd">
            <a:solidFill>
              <a:srgbClr val="C8C6BD"/>
            </a:solidFill>
            <a:prstDash val="solid"/>
          </a:ln>
          <a:effectLst>
            <a:outerShdw blurRad="127000" algn="bl" rotWithShape="0">
              <a:srgbClr val="000000"/>
            </a:outerShdw>
          </a:effectLst>
          <a:scene3d>
            <a:camera prst="perspectiveFront" fov="5400000"/>
            <a:lightRig rig="threePt" dir="t">
              <a:rot lat="0" lon="0" rev="19200000"/>
            </a:lightRig>
          </a:scene3d>
          <a:sp3d extrusionH="25400">
            <a:bevelT w="304800" h="152400" prst="hardEdge"/>
            <a:extrusionClr>
              <a:srgbClr val="000000"/>
            </a:extrusionClr>
          </a:sp3d>
        </p:spPr>
      </p:pic>
      <p:pic>
        <p:nvPicPr>
          <p:cNvPr id="4" name="Picture 3">
            <a:extLst>
              <a:ext uri="{FF2B5EF4-FFF2-40B4-BE49-F238E27FC236}">
                <a16:creationId xmlns:a16="http://schemas.microsoft.com/office/drawing/2014/main" id="{5B510BE2-0073-00B0-01A7-361C080B3D69}"/>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082536" y="5735637"/>
            <a:ext cx="929537" cy="940010"/>
          </a:xfrm>
          <a:prstGeom prst="rect">
            <a:avLst/>
          </a:prstGeom>
        </p:spPr>
      </p:pic>
    </p:spTree>
    <p:extLst>
      <p:ext uri="{BB962C8B-B14F-4D97-AF65-F5344CB8AC3E}">
        <p14:creationId xmlns:p14="http://schemas.microsoft.com/office/powerpoint/2010/main" val="15441703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9DBDEE-0B34-C548-56A2-46F4986CA014}"/>
              </a:ext>
            </a:extLst>
          </p:cNvPr>
          <p:cNvSpPr>
            <a:spLocks noGrp="1"/>
          </p:cNvSpPr>
          <p:nvPr>
            <p:ph type="title"/>
          </p:nvPr>
        </p:nvSpPr>
        <p:spPr/>
        <p:txBody>
          <a:bodyPr/>
          <a:lstStyle/>
          <a:p>
            <a:r>
              <a:rPr lang="en-US" dirty="0"/>
              <a:t>Petiole Cells</a:t>
            </a:r>
          </a:p>
        </p:txBody>
      </p:sp>
      <p:pic>
        <p:nvPicPr>
          <p:cNvPr id="5" name="Content Placeholder 4" descr="Petiole cells, light pink cells aligned together.">
            <a:extLst>
              <a:ext uri="{FF2B5EF4-FFF2-40B4-BE49-F238E27FC236}">
                <a16:creationId xmlns:a16="http://schemas.microsoft.com/office/drawing/2014/main" id="{A6AD945C-0E5B-7F57-3345-6C8D84BFF94F}"/>
              </a:ext>
            </a:extLst>
          </p:cNvPr>
          <p:cNvPicPr>
            <a:picLocks noGrp="1" noChangeAspect="1"/>
          </p:cNvPicPr>
          <p:nvPr>
            <p:ph idx="1"/>
          </p:nvPr>
        </p:nvPicPr>
        <p:blipFill>
          <a:blip r:embed="rId3">
            <a:extLst>
              <a:ext uri="{28A0092B-C50C-407E-A947-70E740481C1C}">
                <a14:useLocalDpi xmlns:a14="http://schemas.microsoft.com/office/drawing/2010/main" val="0"/>
              </a:ext>
            </a:extLst>
          </a:blip>
          <a:srcRect l="26788" t="26030" r="35817" b="23517"/>
          <a:stretch>
            <a:fillRect/>
          </a:stretch>
        </p:blipFill>
        <p:spPr>
          <a:xfrm>
            <a:off x="5018315" y="538891"/>
            <a:ext cx="5268686" cy="5331558"/>
          </a:xfrm>
          <a:prstGeom prst="ellipse">
            <a:avLst/>
          </a:prstGeom>
          <a:ln w="190500" cap="rnd">
            <a:solidFill>
              <a:srgbClr val="C8C6BD"/>
            </a:solidFill>
            <a:prstDash val="solid"/>
          </a:ln>
          <a:effectLst>
            <a:outerShdw blurRad="127000" algn="bl" rotWithShape="0">
              <a:srgbClr val="000000"/>
            </a:outerShdw>
          </a:effectLst>
          <a:scene3d>
            <a:camera prst="perspectiveFront" fov="5400000"/>
            <a:lightRig rig="threePt" dir="t">
              <a:rot lat="0" lon="0" rev="19200000"/>
            </a:lightRig>
          </a:scene3d>
          <a:sp3d extrusionH="25400">
            <a:bevelT w="304800" h="152400" prst="hardEdge"/>
            <a:extrusionClr>
              <a:srgbClr val="000000"/>
            </a:extrusionClr>
          </a:sp3d>
        </p:spPr>
      </p:pic>
      <p:pic>
        <p:nvPicPr>
          <p:cNvPr id="4" name="Picture 3">
            <a:extLst>
              <a:ext uri="{FF2B5EF4-FFF2-40B4-BE49-F238E27FC236}">
                <a16:creationId xmlns:a16="http://schemas.microsoft.com/office/drawing/2014/main" id="{88F3F5CA-706D-B025-3A5C-EB983C4B2A7D}"/>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082536" y="5735637"/>
            <a:ext cx="929537" cy="940010"/>
          </a:xfrm>
          <a:prstGeom prst="rect">
            <a:avLst/>
          </a:prstGeom>
        </p:spPr>
      </p:pic>
    </p:spTree>
    <p:extLst>
      <p:ext uri="{BB962C8B-B14F-4D97-AF65-F5344CB8AC3E}">
        <p14:creationId xmlns:p14="http://schemas.microsoft.com/office/powerpoint/2010/main" val="40034819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71F9AA-2B74-259D-23AD-D55C0CC83267}"/>
              </a:ext>
            </a:extLst>
          </p:cNvPr>
          <p:cNvSpPr>
            <a:spLocks noGrp="1"/>
          </p:cNvSpPr>
          <p:nvPr>
            <p:ph type="title"/>
          </p:nvPr>
        </p:nvSpPr>
        <p:spPr/>
        <p:txBody>
          <a:bodyPr/>
          <a:lstStyle/>
          <a:p>
            <a:r>
              <a:rPr lang="en-US" dirty="0"/>
              <a:t>Cell Layers</a:t>
            </a:r>
          </a:p>
        </p:txBody>
      </p:sp>
      <p:pic>
        <p:nvPicPr>
          <p:cNvPr id="5" name="Content Placeholder 4" descr="Cellular layer showing the epidermis with purple cells on the left, cambium layer is green in the middle of the picture, and vascular tissue is white on the right.">
            <a:extLst>
              <a:ext uri="{FF2B5EF4-FFF2-40B4-BE49-F238E27FC236}">
                <a16:creationId xmlns:a16="http://schemas.microsoft.com/office/drawing/2014/main" id="{8969AE90-7FA0-F58C-F18C-6BC98E57C0CF}"/>
              </a:ext>
            </a:extLst>
          </p:cNvPr>
          <p:cNvPicPr>
            <a:picLocks noGrp="1" noChangeAspect="1"/>
          </p:cNvPicPr>
          <p:nvPr>
            <p:ph idx="1"/>
          </p:nvPr>
        </p:nvPicPr>
        <p:blipFill>
          <a:blip r:embed="rId3">
            <a:extLst>
              <a:ext uri="{28A0092B-C50C-407E-A947-70E740481C1C}">
                <a14:useLocalDpi xmlns:a14="http://schemas.microsoft.com/office/drawing/2010/main" val="0"/>
              </a:ext>
            </a:extLst>
          </a:blip>
          <a:srcRect l="31090" t="26524" r="31040" b="19981"/>
          <a:stretch>
            <a:fillRect/>
          </a:stretch>
        </p:blipFill>
        <p:spPr>
          <a:xfrm>
            <a:off x="6702552" y="1929384"/>
            <a:ext cx="3865988" cy="4096032"/>
          </a:xfrm>
          <a:prstGeom prst="ellipse">
            <a:avLst/>
          </a:prstGeom>
          <a:ln w="190500" cap="rnd">
            <a:solidFill>
              <a:srgbClr val="C8C6BD"/>
            </a:solidFill>
            <a:prstDash val="solid"/>
          </a:ln>
          <a:effectLst>
            <a:outerShdw blurRad="127000" algn="bl" rotWithShape="0">
              <a:srgbClr val="000000"/>
            </a:outerShdw>
          </a:effectLst>
          <a:scene3d>
            <a:camera prst="perspectiveFront" fov="5400000"/>
            <a:lightRig rig="threePt" dir="t">
              <a:rot lat="0" lon="0" rev="19200000"/>
            </a:lightRig>
          </a:scene3d>
          <a:sp3d extrusionH="25400">
            <a:bevelT w="304800" h="152400" prst="hardEdge"/>
            <a:extrusionClr>
              <a:srgbClr val="000000"/>
            </a:extrusionClr>
          </a:sp3d>
        </p:spPr>
      </p:pic>
      <p:pic>
        <p:nvPicPr>
          <p:cNvPr id="4" name="Picture 3">
            <a:extLst>
              <a:ext uri="{FF2B5EF4-FFF2-40B4-BE49-F238E27FC236}">
                <a16:creationId xmlns:a16="http://schemas.microsoft.com/office/drawing/2014/main" id="{C828F556-8EF5-A2AD-5DEF-A906CFA8A07E}"/>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082536" y="5735637"/>
            <a:ext cx="929537" cy="940010"/>
          </a:xfrm>
          <a:prstGeom prst="rect">
            <a:avLst/>
          </a:prstGeom>
        </p:spPr>
      </p:pic>
    </p:spTree>
    <p:extLst>
      <p:ext uri="{BB962C8B-B14F-4D97-AF65-F5344CB8AC3E}">
        <p14:creationId xmlns:p14="http://schemas.microsoft.com/office/powerpoint/2010/main" val="24849528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483DF8-4F65-170B-83A6-F80503257287}"/>
              </a:ext>
            </a:extLst>
          </p:cNvPr>
          <p:cNvSpPr>
            <a:spLocks noGrp="1"/>
          </p:cNvSpPr>
          <p:nvPr>
            <p:ph type="title"/>
          </p:nvPr>
        </p:nvSpPr>
        <p:spPr/>
        <p:txBody>
          <a:bodyPr/>
          <a:lstStyle/>
          <a:p>
            <a:r>
              <a:rPr lang="en-US" dirty="0"/>
              <a:t>Hibiscus Petal Tissue</a:t>
            </a:r>
          </a:p>
        </p:txBody>
      </p:sp>
      <p:pic>
        <p:nvPicPr>
          <p:cNvPr id="5" name="Content Placeholder 4" descr="Dark pink cells arranged together. This is a hibiscus petal tissue.">
            <a:extLst>
              <a:ext uri="{FF2B5EF4-FFF2-40B4-BE49-F238E27FC236}">
                <a16:creationId xmlns:a16="http://schemas.microsoft.com/office/drawing/2014/main" id="{3EBAE334-F534-2F00-C617-D279D40119EF}"/>
              </a:ext>
            </a:extLst>
          </p:cNvPr>
          <p:cNvPicPr>
            <a:picLocks noGrp="1" noChangeAspect="1"/>
          </p:cNvPicPr>
          <p:nvPr>
            <p:ph idx="1"/>
          </p:nvPr>
        </p:nvPicPr>
        <p:blipFill>
          <a:blip r:embed="rId3">
            <a:extLst>
              <a:ext uri="{28A0092B-C50C-407E-A947-70E740481C1C}">
                <a14:useLocalDpi xmlns:a14="http://schemas.microsoft.com/office/drawing/2010/main" val="0"/>
              </a:ext>
            </a:extLst>
          </a:blip>
          <a:srcRect l="29901" t="24577" r="31936" b="24676"/>
          <a:stretch>
            <a:fillRect/>
          </a:stretch>
        </p:blipFill>
        <p:spPr>
          <a:xfrm>
            <a:off x="5519057" y="1053737"/>
            <a:ext cx="4922520" cy="4909180"/>
          </a:xfrm>
          <a:prstGeom prst="ellipse">
            <a:avLst/>
          </a:prstGeom>
          <a:ln w="190500" cap="rnd">
            <a:solidFill>
              <a:srgbClr val="C8C6BD"/>
            </a:solidFill>
            <a:prstDash val="solid"/>
          </a:ln>
          <a:effectLst>
            <a:outerShdw blurRad="127000" algn="bl" rotWithShape="0">
              <a:srgbClr val="000000"/>
            </a:outerShdw>
          </a:effectLst>
          <a:scene3d>
            <a:camera prst="perspectiveFront" fov="5400000"/>
            <a:lightRig rig="threePt" dir="t">
              <a:rot lat="0" lon="0" rev="19200000"/>
            </a:lightRig>
          </a:scene3d>
          <a:sp3d extrusionH="25400">
            <a:bevelT w="304800" h="152400" prst="hardEdge"/>
            <a:extrusionClr>
              <a:srgbClr val="000000"/>
            </a:extrusionClr>
          </a:sp3d>
        </p:spPr>
      </p:pic>
      <p:pic>
        <p:nvPicPr>
          <p:cNvPr id="4" name="Picture 3">
            <a:extLst>
              <a:ext uri="{FF2B5EF4-FFF2-40B4-BE49-F238E27FC236}">
                <a16:creationId xmlns:a16="http://schemas.microsoft.com/office/drawing/2014/main" id="{75769A01-E907-E390-76F5-7BA753262654}"/>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082536" y="5735637"/>
            <a:ext cx="929537" cy="940010"/>
          </a:xfrm>
          <a:prstGeom prst="rect">
            <a:avLst/>
          </a:prstGeom>
        </p:spPr>
      </p:pic>
    </p:spTree>
    <p:extLst>
      <p:ext uri="{BB962C8B-B14F-4D97-AF65-F5344CB8AC3E}">
        <p14:creationId xmlns:p14="http://schemas.microsoft.com/office/powerpoint/2010/main" val="29755899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EE6362-9118-91F3-F278-A1F0BB2AB0FF}"/>
              </a:ext>
            </a:extLst>
          </p:cNvPr>
          <p:cNvSpPr>
            <a:spLocks noGrp="1"/>
          </p:cNvSpPr>
          <p:nvPr>
            <p:ph type="title"/>
          </p:nvPr>
        </p:nvSpPr>
        <p:spPr/>
        <p:txBody>
          <a:bodyPr/>
          <a:lstStyle/>
          <a:p>
            <a:r>
              <a:rPr lang="en-US" dirty="0"/>
              <a:t>More Hibiscus Petal Tissue</a:t>
            </a:r>
          </a:p>
        </p:txBody>
      </p:sp>
      <p:pic>
        <p:nvPicPr>
          <p:cNvPr id="7" name="Picture 6" descr="Cellular view of a pink hibiscus petal.">
            <a:extLst>
              <a:ext uri="{FF2B5EF4-FFF2-40B4-BE49-F238E27FC236}">
                <a16:creationId xmlns:a16="http://schemas.microsoft.com/office/drawing/2014/main" id="{2AED77CC-35FE-30E0-F083-FAFF6DB1255B}"/>
              </a:ext>
            </a:extLst>
          </p:cNvPr>
          <p:cNvPicPr>
            <a:picLocks noChangeAspect="1"/>
          </p:cNvPicPr>
          <p:nvPr/>
        </p:nvPicPr>
        <p:blipFill>
          <a:blip r:embed="rId3">
            <a:extLst>
              <a:ext uri="{28A0092B-C50C-407E-A947-70E740481C1C}">
                <a14:useLocalDpi xmlns:a14="http://schemas.microsoft.com/office/drawing/2010/main" val="0"/>
              </a:ext>
            </a:extLst>
          </a:blip>
          <a:srcRect l="31252" t="26010" r="29964" b="22276"/>
          <a:stretch>
            <a:fillRect/>
          </a:stretch>
        </p:blipFill>
        <p:spPr>
          <a:xfrm>
            <a:off x="1444751" y="1728216"/>
            <a:ext cx="3822193" cy="3822192"/>
          </a:xfrm>
          <a:prstGeom prst="ellipse">
            <a:avLst/>
          </a:prstGeom>
          <a:ln w="190500" cap="rnd">
            <a:solidFill>
              <a:srgbClr val="C8C6BD"/>
            </a:solidFill>
            <a:prstDash val="solid"/>
          </a:ln>
          <a:effectLst>
            <a:outerShdw blurRad="127000" algn="bl" rotWithShape="0">
              <a:srgbClr val="000000"/>
            </a:outerShdw>
          </a:effectLst>
          <a:scene3d>
            <a:camera prst="perspectiveFront" fov="5400000"/>
            <a:lightRig rig="threePt" dir="t">
              <a:rot lat="0" lon="0" rev="19200000"/>
            </a:lightRig>
          </a:scene3d>
          <a:sp3d extrusionH="25400">
            <a:bevelT w="304800" h="152400" prst="hardEdge"/>
            <a:extrusionClr>
              <a:srgbClr val="000000"/>
            </a:extrusionClr>
          </a:sp3d>
        </p:spPr>
      </p:pic>
      <p:pic>
        <p:nvPicPr>
          <p:cNvPr id="5" name="Content Placeholder 4" descr="Cellular view of a hibiscus petal tissue. this picture is cells of light pink highlighted with some clear accents. ">
            <a:extLst>
              <a:ext uri="{FF2B5EF4-FFF2-40B4-BE49-F238E27FC236}">
                <a16:creationId xmlns:a16="http://schemas.microsoft.com/office/drawing/2014/main" id="{645C9D0C-E3E5-C5A8-A60F-37F1405F5726}"/>
              </a:ext>
            </a:extLst>
          </p:cNvPr>
          <p:cNvPicPr>
            <a:picLocks noGrp="1" noChangeAspect="1"/>
          </p:cNvPicPr>
          <p:nvPr>
            <p:ph idx="1"/>
          </p:nvPr>
        </p:nvPicPr>
        <p:blipFill>
          <a:blip r:embed="rId4">
            <a:extLst>
              <a:ext uri="{28A0092B-C50C-407E-A947-70E740481C1C}">
                <a14:useLocalDpi xmlns:a14="http://schemas.microsoft.com/office/drawing/2010/main" val="0"/>
              </a:ext>
            </a:extLst>
          </a:blip>
          <a:srcRect l="32097" t="27450" r="31273" b="23709"/>
          <a:stretch>
            <a:fillRect/>
          </a:stretch>
        </p:blipFill>
        <p:spPr>
          <a:xfrm>
            <a:off x="6925056" y="1728216"/>
            <a:ext cx="3822193" cy="3822192"/>
          </a:xfrm>
          <a:prstGeom prst="ellipse">
            <a:avLst/>
          </a:prstGeom>
          <a:ln w="190500" cap="rnd">
            <a:solidFill>
              <a:srgbClr val="C8C6BD"/>
            </a:solidFill>
            <a:prstDash val="solid"/>
          </a:ln>
          <a:effectLst>
            <a:outerShdw blurRad="127000" algn="bl" rotWithShape="0">
              <a:srgbClr val="000000"/>
            </a:outerShdw>
          </a:effectLst>
          <a:scene3d>
            <a:camera prst="perspectiveFront" fov="5400000"/>
            <a:lightRig rig="threePt" dir="t">
              <a:rot lat="0" lon="0" rev="19200000"/>
            </a:lightRig>
          </a:scene3d>
          <a:sp3d extrusionH="25400">
            <a:bevelT w="304800" h="152400" prst="hardEdge"/>
            <a:extrusionClr>
              <a:srgbClr val="000000"/>
            </a:extrusionClr>
          </a:sp3d>
        </p:spPr>
      </p:pic>
      <p:pic>
        <p:nvPicPr>
          <p:cNvPr id="4" name="Picture 3">
            <a:extLst>
              <a:ext uri="{FF2B5EF4-FFF2-40B4-BE49-F238E27FC236}">
                <a16:creationId xmlns:a16="http://schemas.microsoft.com/office/drawing/2014/main" id="{A6214F35-2619-FEC9-2A83-C0059D64B0A4}"/>
              </a:ex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082536" y="5735637"/>
            <a:ext cx="929537" cy="940010"/>
          </a:xfrm>
          <a:prstGeom prst="rect">
            <a:avLst/>
          </a:prstGeom>
        </p:spPr>
      </p:pic>
    </p:spTree>
    <p:extLst>
      <p:ext uri="{BB962C8B-B14F-4D97-AF65-F5344CB8AC3E}">
        <p14:creationId xmlns:p14="http://schemas.microsoft.com/office/powerpoint/2010/main" val="15837974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9B654B-A6C7-B088-D66F-2621167EABAE}"/>
              </a:ext>
            </a:extLst>
          </p:cNvPr>
          <p:cNvSpPr>
            <a:spLocks noGrp="1"/>
          </p:cNvSpPr>
          <p:nvPr>
            <p:ph type="title"/>
          </p:nvPr>
        </p:nvSpPr>
        <p:spPr/>
        <p:txBody>
          <a:bodyPr/>
          <a:lstStyle/>
          <a:p>
            <a:r>
              <a:rPr lang="en-US" dirty="0"/>
              <a:t>Stamen</a:t>
            </a:r>
          </a:p>
        </p:txBody>
      </p:sp>
      <p:pic>
        <p:nvPicPr>
          <p:cNvPr id="5" name="Content Placeholder 4" descr="A close up of the stamen on a plant.">
            <a:extLst>
              <a:ext uri="{FF2B5EF4-FFF2-40B4-BE49-F238E27FC236}">
                <a16:creationId xmlns:a16="http://schemas.microsoft.com/office/drawing/2014/main" id="{FC377BAC-CBAC-528A-6248-1E8994F4EED0}"/>
              </a:ext>
            </a:extLst>
          </p:cNvPr>
          <p:cNvPicPr>
            <a:picLocks noGrp="1" noChangeAspect="1"/>
          </p:cNvPicPr>
          <p:nvPr>
            <p:ph idx="1"/>
          </p:nvPr>
        </p:nvPicPr>
        <p:blipFill>
          <a:blip r:embed="rId3">
            <a:extLst>
              <a:ext uri="{28A0092B-C50C-407E-A947-70E740481C1C}">
                <a14:useLocalDpi xmlns:a14="http://schemas.microsoft.com/office/drawing/2010/main" val="0"/>
              </a:ext>
            </a:extLst>
          </a:blip>
          <a:srcRect l="27970" t="25437" r="33661" b="23517"/>
          <a:stretch>
            <a:fillRect/>
          </a:stretch>
        </p:blipFill>
        <p:spPr>
          <a:xfrm>
            <a:off x="5606143" y="1122313"/>
            <a:ext cx="5060986" cy="5049887"/>
          </a:xfrm>
          <a:prstGeom prst="ellipse">
            <a:avLst/>
          </a:prstGeom>
          <a:ln w="190500" cap="rnd">
            <a:solidFill>
              <a:srgbClr val="C8C6BD"/>
            </a:solidFill>
            <a:prstDash val="solid"/>
          </a:ln>
          <a:effectLst>
            <a:outerShdw blurRad="127000" algn="bl" rotWithShape="0">
              <a:srgbClr val="000000"/>
            </a:outerShdw>
          </a:effectLst>
          <a:scene3d>
            <a:camera prst="perspectiveFront" fov="5400000"/>
            <a:lightRig rig="threePt" dir="t">
              <a:rot lat="0" lon="0" rev="19200000"/>
            </a:lightRig>
          </a:scene3d>
          <a:sp3d extrusionH="25400">
            <a:bevelT w="304800" h="152400" prst="hardEdge"/>
            <a:extrusionClr>
              <a:srgbClr val="000000"/>
            </a:extrusionClr>
          </a:sp3d>
        </p:spPr>
      </p:pic>
      <p:pic>
        <p:nvPicPr>
          <p:cNvPr id="4" name="Picture 3">
            <a:extLst>
              <a:ext uri="{FF2B5EF4-FFF2-40B4-BE49-F238E27FC236}">
                <a16:creationId xmlns:a16="http://schemas.microsoft.com/office/drawing/2014/main" id="{F7F389EC-F63F-15EB-B66D-F7EB711CF6FF}"/>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082536" y="5735637"/>
            <a:ext cx="929537" cy="940010"/>
          </a:xfrm>
          <a:prstGeom prst="rect">
            <a:avLst/>
          </a:prstGeom>
        </p:spPr>
      </p:pic>
    </p:spTree>
    <p:extLst>
      <p:ext uri="{BB962C8B-B14F-4D97-AF65-F5344CB8AC3E}">
        <p14:creationId xmlns:p14="http://schemas.microsoft.com/office/powerpoint/2010/main" val="16801093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AFE4EA-214E-C814-EFA5-7A78CD06D932}"/>
              </a:ext>
            </a:extLst>
          </p:cNvPr>
          <p:cNvSpPr>
            <a:spLocks noGrp="1"/>
          </p:cNvSpPr>
          <p:nvPr>
            <p:ph type="title"/>
          </p:nvPr>
        </p:nvSpPr>
        <p:spPr/>
        <p:txBody>
          <a:bodyPr/>
          <a:lstStyle/>
          <a:p>
            <a:r>
              <a:rPr lang="en-US" dirty="0"/>
              <a:t>Stigma on Flower</a:t>
            </a:r>
          </a:p>
        </p:txBody>
      </p:sp>
      <p:pic>
        <p:nvPicPr>
          <p:cNvPr id="5" name="Content Placeholder 4" descr="White cells, kind of looking like white rice, are arranged. This is a microscopic view of a stigma on a flower.">
            <a:extLst>
              <a:ext uri="{FF2B5EF4-FFF2-40B4-BE49-F238E27FC236}">
                <a16:creationId xmlns:a16="http://schemas.microsoft.com/office/drawing/2014/main" id="{1273981D-CE51-8761-0247-4C4AA776E38C}"/>
              </a:ext>
            </a:extLst>
          </p:cNvPr>
          <p:cNvPicPr>
            <a:picLocks noGrp="1" noChangeAspect="1"/>
          </p:cNvPicPr>
          <p:nvPr>
            <p:ph idx="1"/>
          </p:nvPr>
        </p:nvPicPr>
        <p:blipFill>
          <a:blip r:embed="rId3">
            <a:extLst>
              <a:ext uri="{28A0092B-C50C-407E-A947-70E740481C1C}">
                <a14:useLocalDpi xmlns:a14="http://schemas.microsoft.com/office/drawing/2010/main" val="0"/>
              </a:ext>
            </a:extLst>
          </a:blip>
          <a:srcRect l="22093" t="16183" r="20612" b="8530"/>
          <a:stretch>
            <a:fillRect/>
          </a:stretch>
        </p:blipFill>
        <p:spPr>
          <a:xfrm>
            <a:off x="5696712" y="1728217"/>
            <a:ext cx="4425696" cy="4361688"/>
          </a:xfrm>
          <a:prstGeom prst="ellipse">
            <a:avLst/>
          </a:prstGeom>
          <a:ln w="190500" cap="rnd">
            <a:solidFill>
              <a:srgbClr val="C8C6BD"/>
            </a:solidFill>
            <a:prstDash val="solid"/>
          </a:ln>
          <a:effectLst>
            <a:outerShdw blurRad="127000" algn="bl" rotWithShape="0">
              <a:srgbClr val="000000"/>
            </a:outerShdw>
          </a:effectLst>
          <a:scene3d>
            <a:camera prst="perspectiveFront" fov="5400000"/>
            <a:lightRig rig="threePt" dir="t">
              <a:rot lat="0" lon="0" rev="19200000"/>
            </a:lightRig>
          </a:scene3d>
          <a:sp3d extrusionH="25400">
            <a:bevelT w="304800" h="152400" prst="hardEdge"/>
            <a:extrusionClr>
              <a:srgbClr val="000000"/>
            </a:extrusionClr>
          </a:sp3d>
        </p:spPr>
      </p:pic>
      <p:pic>
        <p:nvPicPr>
          <p:cNvPr id="4" name="Picture 3">
            <a:extLst>
              <a:ext uri="{FF2B5EF4-FFF2-40B4-BE49-F238E27FC236}">
                <a16:creationId xmlns:a16="http://schemas.microsoft.com/office/drawing/2014/main" id="{F3B3394F-4096-7417-9859-9D10A2065B76}"/>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082536" y="5735637"/>
            <a:ext cx="929537" cy="940010"/>
          </a:xfrm>
          <a:prstGeom prst="rect">
            <a:avLst/>
          </a:prstGeom>
        </p:spPr>
      </p:pic>
    </p:spTree>
    <p:extLst>
      <p:ext uri="{BB962C8B-B14F-4D97-AF65-F5344CB8AC3E}">
        <p14:creationId xmlns:p14="http://schemas.microsoft.com/office/powerpoint/2010/main" val="20838573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783BE3-4E6B-43A6-BC2C-3F6F6678BA7D}"/>
              </a:ext>
            </a:extLst>
          </p:cNvPr>
          <p:cNvSpPr>
            <a:spLocks noGrp="1"/>
          </p:cNvSpPr>
          <p:nvPr>
            <p:ph type="title"/>
          </p:nvPr>
        </p:nvSpPr>
        <p:spPr/>
        <p:txBody>
          <a:bodyPr/>
          <a:lstStyle/>
          <a:p>
            <a:r>
              <a:rPr lang="en-US" dirty="0"/>
              <a:t>Leaf Vein</a:t>
            </a:r>
          </a:p>
        </p:txBody>
      </p:sp>
      <p:pic>
        <p:nvPicPr>
          <p:cNvPr id="5" name="Content Placeholder 4" descr="Microscopic view of a leaf vein.">
            <a:extLst>
              <a:ext uri="{FF2B5EF4-FFF2-40B4-BE49-F238E27FC236}">
                <a16:creationId xmlns:a16="http://schemas.microsoft.com/office/drawing/2014/main" id="{3C020A8F-1316-D338-5A49-F5B68CA05242}"/>
              </a:ext>
            </a:extLst>
          </p:cNvPr>
          <p:cNvPicPr>
            <a:picLocks noGrp="1" noChangeAspect="1"/>
          </p:cNvPicPr>
          <p:nvPr>
            <p:ph idx="1"/>
          </p:nvPr>
        </p:nvPicPr>
        <p:blipFill>
          <a:blip r:embed="rId3">
            <a:extLst>
              <a:ext uri="{28A0092B-C50C-407E-A947-70E740481C1C}">
                <a14:useLocalDpi xmlns:a14="http://schemas.microsoft.com/office/drawing/2010/main" val="0"/>
              </a:ext>
            </a:extLst>
          </a:blip>
          <a:srcRect l="33002" t="24258" r="28544" b="24592"/>
          <a:stretch>
            <a:fillRect/>
          </a:stretch>
        </p:blipFill>
        <p:spPr>
          <a:xfrm>
            <a:off x="1289303" y="1554480"/>
            <a:ext cx="3840481" cy="3831336"/>
          </a:xfrm>
          <a:prstGeom prst="ellipse">
            <a:avLst/>
          </a:prstGeom>
          <a:ln w="190500" cap="rnd">
            <a:solidFill>
              <a:srgbClr val="C8C6BD"/>
            </a:solidFill>
            <a:prstDash val="solid"/>
          </a:ln>
          <a:effectLst>
            <a:outerShdw blurRad="127000" algn="bl" rotWithShape="0">
              <a:srgbClr val="000000"/>
            </a:outerShdw>
          </a:effectLst>
          <a:scene3d>
            <a:camera prst="perspectiveFront" fov="5400000"/>
            <a:lightRig rig="threePt" dir="t">
              <a:rot lat="0" lon="0" rev="19200000"/>
            </a:lightRig>
          </a:scene3d>
          <a:sp3d extrusionH="25400">
            <a:bevelT w="304800" h="152400" prst="hardEdge"/>
            <a:extrusionClr>
              <a:srgbClr val="000000"/>
            </a:extrusionClr>
          </a:sp3d>
        </p:spPr>
      </p:pic>
      <p:pic>
        <p:nvPicPr>
          <p:cNvPr id="7" name="Picture 6" descr="Microscopic view of a leaf vein.">
            <a:extLst>
              <a:ext uri="{FF2B5EF4-FFF2-40B4-BE49-F238E27FC236}">
                <a16:creationId xmlns:a16="http://schemas.microsoft.com/office/drawing/2014/main" id="{3F21290A-426F-CD06-65AE-144BA0DDE556}"/>
              </a:ext>
            </a:extLst>
          </p:cNvPr>
          <p:cNvPicPr>
            <a:picLocks noChangeAspect="1"/>
          </p:cNvPicPr>
          <p:nvPr/>
        </p:nvPicPr>
        <p:blipFill>
          <a:blip r:embed="rId4">
            <a:extLst>
              <a:ext uri="{28A0092B-C50C-407E-A947-70E740481C1C}">
                <a14:useLocalDpi xmlns:a14="http://schemas.microsoft.com/office/drawing/2010/main" val="0"/>
              </a:ext>
            </a:extLst>
          </a:blip>
          <a:srcRect l="25570" t="15499" r="19966" b="12032"/>
          <a:stretch>
            <a:fillRect/>
          </a:stretch>
        </p:blipFill>
        <p:spPr>
          <a:xfrm>
            <a:off x="6096000" y="1445745"/>
            <a:ext cx="4361689" cy="4352545"/>
          </a:xfrm>
          <a:prstGeom prst="ellipse">
            <a:avLst/>
          </a:prstGeom>
          <a:ln w="190500" cap="rnd">
            <a:solidFill>
              <a:srgbClr val="C8C6BD"/>
            </a:solidFill>
            <a:prstDash val="solid"/>
          </a:ln>
          <a:effectLst>
            <a:outerShdw blurRad="127000" algn="bl" rotWithShape="0">
              <a:srgbClr val="000000"/>
            </a:outerShdw>
          </a:effectLst>
          <a:scene3d>
            <a:camera prst="perspectiveFront" fov="5400000"/>
            <a:lightRig rig="threePt" dir="t">
              <a:rot lat="0" lon="0" rev="19200000"/>
            </a:lightRig>
          </a:scene3d>
          <a:sp3d extrusionH="25400">
            <a:bevelT w="304800" h="152400" prst="hardEdge"/>
            <a:extrusionClr>
              <a:srgbClr val="000000"/>
            </a:extrusionClr>
          </a:sp3d>
        </p:spPr>
      </p:pic>
      <p:pic>
        <p:nvPicPr>
          <p:cNvPr id="4" name="Picture 3">
            <a:extLst>
              <a:ext uri="{FF2B5EF4-FFF2-40B4-BE49-F238E27FC236}">
                <a16:creationId xmlns:a16="http://schemas.microsoft.com/office/drawing/2014/main" id="{40377A02-3E5A-1975-56D0-33C2C42F07F9}"/>
              </a:ex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082536" y="5735637"/>
            <a:ext cx="929537" cy="940010"/>
          </a:xfrm>
          <a:prstGeom prst="rect">
            <a:avLst/>
          </a:prstGeom>
        </p:spPr>
      </p:pic>
    </p:spTree>
    <p:extLst>
      <p:ext uri="{BB962C8B-B14F-4D97-AF65-F5344CB8AC3E}">
        <p14:creationId xmlns:p14="http://schemas.microsoft.com/office/powerpoint/2010/main" val="41073280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59D989-DA81-29F6-245D-740A053CFC78}"/>
              </a:ext>
            </a:extLst>
          </p:cNvPr>
          <p:cNvSpPr>
            <a:spLocks noGrp="1"/>
          </p:cNvSpPr>
          <p:nvPr>
            <p:ph type="title"/>
          </p:nvPr>
        </p:nvSpPr>
        <p:spPr/>
        <p:txBody>
          <a:bodyPr/>
          <a:lstStyle/>
          <a:p>
            <a:r>
              <a:rPr lang="en-US" dirty="0"/>
              <a:t>Objective</a:t>
            </a:r>
          </a:p>
        </p:txBody>
      </p:sp>
      <p:sp>
        <p:nvSpPr>
          <p:cNvPr id="3" name="Content Placeholder 2">
            <a:extLst>
              <a:ext uri="{FF2B5EF4-FFF2-40B4-BE49-F238E27FC236}">
                <a16:creationId xmlns:a16="http://schemas.microsoft.com/office/drawing/2014/main" id="{9C29A62E-4C09-908B-91E0-6CFED0E7E3D8}"/>
              </a:ext>
            </a:extLst>
          </p:cNvPr>
          <p:cNvSpPr>
            <a:spLocks noGrp="1"/>
          </p:cNvSpPr>
          <p:nvPr>
            <p:ph idx="1"/>
          </p:nvPr>
        </p:nvSpPr>
        <p:spPr/>
        <p:txBody>
          <a:bodyPr/>
          <a:lstStyle/>
          <a:p>
            <a:r>
              <a:rPr lang="en-US" dirty="0"/>
              <a:t>Explore some different components of plants at the cellular level.</a:t>
            </a:r>
          </a:p>
          <a:p>
            <a:r>
              <a:rPr lang="en-US" dirty="0"/>
              <a:t>Define different parts of cell structure and learn value they provide to the plant</a:t>
            </a:r>
          </a:p>
        </p:txBody>
      </p:sp>
      <p:pic>
        <p:nvPicPr>
          <p:cNvPr id="5" name="Picture 4">
            <a:extLst>
              <a:ext uri="{FF2B5EF4-FFF2-40B4-BE49-F238E27FC236}">
                <a16:creationId xmlns:a16="http://schemas.microsoft.com/office/drawing/2014/main" id="{91A704F8-21F7-C22F-E3A4-E77493A40F67}"/>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082536" y="5735637"/>
            <a:ext cx="929537" cy="940010"/>
          </a:xfrm>
          <a:prstGeom prst="rect">
            <a:avLst/>
          </a:prstGeom>
        </p:spPr>
      </p:pic>
    </p:spTree>
    <p:extLst>
      <p:ext uri="{BB962C8B-B14F-4D97-AF65-F5344CB8AC3E}">
        <p14:creationId xmlns:p14="http://schemas.microsoft.com/office/powerpoint/2010/main" val="4195007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26C4A8-18DC-70DF-DF1B-5BBE72CADCD9}"/>
              </a:ext>
            </a:extLst>
          </p:cNvPr>
          <p:cNvSpPr>
            <a:spLocks noGrp="1"/>
          </p:cNvSpPr>
          <p:nvPr>
            <p:ph type="title"/>
          </p:nvPr>
        </p:nvSpPr>
        <p:spPr/>
        <p:txBody>
          <a:bodyPr/>
          <a:lstStyle/>
          <a:p>
            <a:r>
              <a:rPr lang="en-US" dirty="0"/>
              <a:t>Leaf Blade</a:t>
            </a:r>
          </a:p>
        </p:txBody>
      </p:sp>
      <p:pic>
        <p:nvPicPr>
          <p:cNvPr id="5" name="Content Placeholder 4" descr="A microscopic view of a leaf blade. Green circles with some clear color accenting the circular cells.">
            <a:extLst>
              <a:ext uri="{FF2B5EF4-FFF2-40B4-BE49-F238E27FC236}">
                <a16:creationId xmlns:a16="http://schemas.microsoft.com/office/drawing/2014/main" id="{52731931-F8C4-270F-D7C2-9658F693E780}"/>
              </a:ext>
            </a:extLst>
          </p:cNvPr>
          <p:cNvPicPr>
            <a:picLocks noGrp="1" noChangeAspect="1"/>
          </p:cNvPicPr>
          <p:nvPr>
            <p:ph idx="1"/>
          </p:nvPr>
        </p:nvPicPr>
        <p:blipFill>
          <a:blip r:embed="rId3">
            <a:extLst>
              <a:ext uri="{28A0092B-C50C-407E-A947-70E740481C1C}">
                <a14:useLocalDpi xmlns:a14="http://schemas.microsoft.com/office/drawing/2010/main" val="0"/>
              </a:ext>
            </a:extLst>
          </a:blip>
          <a:srcRect l="25569" t="17719" r="21575" b="12230"/>
          <a:stretch>
            <a:fillRect/>
          </a:stretch>
        </p:blipFill>
        <p:spPr>
          <a:xfrm>
            <a:off x="5513832" y="1252890"/>
            <a:ext cx="4663440" cy="4635846"/>
          </a:xfrm>
          <a:prstGeom prst="ellipse">
            <a:avLst/>
          </a:prstGeom>
          <a:ln w="190500" cap="rnd">
            <a:solidFill>
              <a:srgbClr val="C8C6BD"/>
            </a:solidFill>
            <a:prstDash val="solid"/>
          </a:ln>
          <a:effectLst>
            <a:outerShdw blurRad="127000" algn="bl" rotWithShape="0">
              <a:srgbClr val="000000"/>
            </a:outerShdw>
          </a:effectLst>
          <a:scene3d>
            <a:camera prst="perspectiveFront" fov="5400000"/>
            <a:lightRig rig="threePt" dir="t">
              <a:rot lat="0" lon="0" rev="19200000"/>
            </a:lightRig>
          </a:scene3d>
          <a:sp3d extrusionH="25400">
            <a:bevelT w="304800" h="152400" prst="hardEdge"/>
            <a:extrusionClr>
              <a:srgbClr val="000000"/>
            </a:extrusionClr>
          </a:sp3d>
        </p:spPr>
      </p:pic>
      <p:pic>
        <p:nvPicPr>
          <p:cNvPr id="4" name="Picture 3">
            <a:extLst>
              <a:ext uri="{FF2B5EF4-FFF2-40B4-BE49-F238E27FC236}">
                <a16:creationId xmlns:a16="http://schemas.microsoft.com/office/drawing/2014/main" id="{B6409473-3401-D063-5A69-B473EED19348}"/>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082536" y="5735637"/>
            <a:ext cx="929537" cy="940010"/>
          </a:xfrm>
          <a:prstGeom prst="rect">
            <a:avLst/>
          </a:prstGeom>
        </p:spPr>
      </p:pic>
    </p:spTree>
    <p:extLst>
      <p:ext uri="{BB962C8B-B14F-4D97-AF65-F5344CB8AC3E}">
        <p14:creationId xmlns:p14="http://schemas.microsoft.com/office/powerpoint/2010/main" val="40518183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B57FF5-4ADC-4CB3-D3E7-9C3B3D762185}"/>
              </a:ext>
            </a:extLst>
          </p:cNvPr>
          <p:cNvSpPr>
            <a:spLocks noGrp="1"/>
          </p:cNvSpPr>
          <p:nvPr>
            <p:ph type="title"/>
          </p:nvPr>
        </p:nvSpPr>
        <p:spPr/>
        <p:txBody>
          <a:bodyPr/>
          <a:lstStyle/>
          <a:p>
            <a:r>
              <a:rPr lang="en-US" dirty="0"/>
              <a:t>More Leaf Veins</a:t>
            </a:r>
          </a:p>
        </p:txBody>
      </p:sp>
      <p:sp>
        <p:nvSpPr>
          <p:cNvPr id="11" name="Content Placeholder 10">
            <a:extLst>
              <a:ext uri="{FF2B5EF4-FFF2-40B4-BE49-F238E27FC236}">
                <a16:creationId xmlns:a16="http://schemas.microsoft.com/office/drawing/2014/main" id="{DD6FE2F2-7778-E23A-359A-5269E63CBE46}"/>
              </a:ext>
              <a:ext uri="{C183D7F6-B498-43B3-948B-1728B52AA6E4}">
                <adec:decorative xmlns:adec="http://schemas.microsoft.com/office/drawing/2017/decorative" val="1"/>
              </a:ext>
            </a:extLst>
          </p:cNvPr>
          <p:cNvSpPr>
            <a:spLocks noGrp="1"/>
          </p:cNvSpPr>
          <p:nvPr>
            <p:ph idx="1"/>
          </p:nvPr>
        </p:nvSpPr>
        <p:spPr/>
        <p:txBody>
          <a:bodyPr/>
          <a:lstStyle/>
          <a:p>
            <a:endParaRPr lang="en-US" dirty="0"/>
          </a:p>
        </p:txBody>
      </p:sp>
      <p:pic>
        <p:nvPicPr>
          <p:cNvPr id="7" name="Picture 6" descr="Microscopic view of a leaf so you can see a view of leaf veins.">
            <a:extLst>
              <a:ext uri="{FF2B5EF4-FFF2-40B4-BE49-F238E27FC236}">
                <a16:creationId xmlns:a16="http://schemas.microsoft.com/office/drawing/2014/main" id="{FA3F7739-EF64-82ED-2BFC-3B67A1EE1941}"/>
              </a:ext>
            </a:extLst>
          </p:cNvPr>
          <p:cNvPicPr>
            <a:picLocks noChangeAspect="1"/>
          </p:cNvPicPr>
          <p:nvPr/>
        </p:nvPicPr>
        <p:blipFill>
          <a:blip r:embed="rId3">
            <a:extLst>
              <a:ext uri="{28A0092B-C50C-407E-A947-70E740481C1C}">
                <a14:useLocalDpi xmlns:a14="http://schemas.microsoft.com/office/drawing/2010/main" val="0"/>
              </a:ext>
            </a:extLst>
          </a:blip>
          <a:srcRect l="28981" t="26004" r="31219" b="20796"/>
          <a:stretch>
            <a:fillRect/>
          </a:stretch>
        </p:blipFill>
        <p:spPr>
          <a:xfrm>
            <a:off x="1664208" y="1959034"/>
            <a:ext cx="3974580" cy="3984566"/>
          </a:xfrm>
          <a:prstGeom prst="ellipse">
            <a:avLst/>
          </a:prstGeom>
          <a:ln w="190500" cap="rnd">
            <a:solidFill>
              <a:srgbClr val="C8C6BD"/>
            </a:solidFill>
            <a:prstDash val="solid"/>
          </a:ln>
          <a:effectLst>
            <a:outerShdw blurRad="127000" algn="bl" rotWithShape="0">
              <a:srgbClr val="000000"/>
            </a:outerShdw>
          </a:effectLst>
          <a:scene3d>
            <a:camera prst="perspectiveFront" fov="5400000"/>
            <a:lightRig rig="threePt" dir="t">
              <a:rot lat="0" lon="0" rev="19200000"/>
            </a:lightRig>
          </a:scene3d>
          <a:sp3d extrusionH="25400">
            <a:bevelT w="304800" h="152400" prst="hardEdge"/>
            <a:extrusionClr>
              <a:srgbClr val="000000"/>
            </a:extrusionClr>
          </a:sp3d>
        </p:spPr>
      </p:pic>
      <p:pic>
        <p:nvPicPr>
          <p:cNvPr id="9" name="Picture 8" descr="Cellular view of a leaf so you can see the veins running through the leaf.">
            <a:extLst>
              <a:ext uri="{FF2B5EF4-FFF2-40B4-BE49-F238E27FC236}">
                <a16:creationId xmlns:a16="http://schemas.microsoft.com/office/drawing/2014/main" id="{AB6B1A50-5209-9719-E6B4-B39CABD7BB14}"/>
              </a:ext>
            </a:extLst>
          </p:cNvPr>
          <p:cNvPicPr>
            <a:picLocks noChangeAspect="1"/>
          </p:cNvPicPr>
          <p:nvPr/>
        </p:nvPicPr>
        <p:blipFill>
          <a:blip r:embed="rId4">
            <a:extLst>
              <a:ext uri="{28A0092B-C50C-407E-A947-70E740481C1C}">
                <a14:useLocalDpi xmlns:a14="http://schemas.microsoft.com/office/drawing/2010/main" val="0"/>
              </a:ext>
            </a:extLst>
          </a:blip>
          <a:srcRect l="16385" t="10000" r="15299"/>
          <a:stretch>
            <a:fillRect/>
          </a:stretch>
        </p:blipFill>
        <p:spPr>
          <a:xfrm>
            <a:off x="6568843" y="1959034"/>
            <a:ext cx="4248509" cy="4197776"/>
          </a:xfrm>
          <a:prstGeom prst="ellipse">
            <a:avLst/>
          </a:prstGeom>
          <a:ln w="190500" cap="rnd">
            <a:solidFill>
              <a:srgbClr val="C8C6BD"/>
            </a:solidFill>
            <a:prstDash val="solid"/>
          </a:ln>
          <a:effectLst>
            <a:outerShdw blurRad="127000" algn="bl" rotWithShape="0">
              <a:srgbClr val="000000"/>
            </a:outerShdw>
          </a:effectLst>
          <a:scene3d>
            <a:camera prst="perspectiveFront" fov="5400000"/>
            <a:lightRig rig="threePt" dir="t">
              <a:rot lat="0" lon="0" rev="19200000"/>
            </a:lightRig>
          </a:scene3d>
          <a:sp3d extrusionH="25400">
            <a:bevelT w="304800" h="152400" prst="hardEdge"/>
            <a:extrusionClr>
              <a:srgbClr val="000000"/>
            </a:extrusionClr>
          </a:sp3d>
        </p:spPr>
      </p:pic>
      <p:pic>
        <p:nvPicPr>
          <p:cNvPr id="4" name="Picture 3">
            <a:extLst>
              <a:ext uri="{FF2B5EF4-FFF2-40B4-BE49-F238E27FC236}">
                <a16:creationId xmlns:a16="http://schemas.microsoft.com/office/drawing/2014/main" id="{1B4DB5E1-60B8-9091-5953-776378599571}"/>
              </a:ex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082536" y="5735637"/>
            <a:ext cx="929537" cy="940010"/>
          </a:xfrm>
          <a:prstGeom prst="rect">
            <a:avLst/>
          </a:prstGeom>
        </p:spPr>
      </p:pic>
    </p:spTree>
    <p:extLst>
      <p:ext uri="{BB962C8B-B14F-4D97-AF65-F5344CB8AC3E}">
        <p14:creationId xmlns:p14="http://schemas.microsoft.com/office/powerpoint/2010/main" val="5389817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55B8FE-40A9-2208-E478-133646580AB6}"/>
              </a:ext>
            </a:extLst>
          </p:cNvPr>
          <p:cNvSpPr>
            <a:spLocks noGrp="1"/>
          </p:cNvSpPr>
          <p:nvPr>
            <p:ph type="title"/>
          </p:nvPr>
        </p:nvSpPr>
        <p:spPr/>
        <p:txBody>
          <a:bodyPr/>
          <a:lstStyle/>
          <a:p>
            <a:r>
              <a:rPr lang="en-US" dirty="0"/>
              <a:t>Flower Tissue with Damaged Spot</a:t>
            </a:r>
          </a:p>
        </p:txBody>
      </p:sp>
      <p:sp>
        <p:nvSpPr>
          <p:cNvPr id="9" name="Content Placeholder 8">
            <a:extLst>
              <a:ext uri="{FF2B5EF4-FFF2-40B4-BE49-F238E27FC236}">
                <a16:creationId xmlns:a16="http://schemas.microsoft.com/office/drawing/2014/main" id="{3FD179C7-9062-CB54-09D0-CA997A889DE0}"/>
              </a:ext>
            </a:extLst>
          </p:cNvPr>
          <p:cNvSpPr>
            <a:spLocks noGrp="1"/>
          </p:cNvSpPr>
          <p:nvPr>
            <p:ph idx="1"/>
          </p:nvPr>
        </p:nvSpPr>
        <p:spPr>
          <a:xfrm>
            <a:off x="647700" y="2162014"/>
            <a:ext cx="6906986" cy="3552986"/>
          </a:xfrm>
        </p:spPr>
        <p:txBody>
          <a:bodyPr/>
          <a:lstStyle/>
          <a:p>
            <a:endParaRPr lang="en-US" dirty="0"/>
          </a:p>
        </p:txBody>
      </p:sp>
      <p:pic>
        <p:nvPicPr>
          <p:cNvPr id="7" name="Picture 6" descr="Pale pink and white cells with two spots of yellow indicating damaged spots of those flowers.">
            <a:extLst>
              <a:ext uri="{FF2B5EF4-FFF2-40B4-BE49-F238E27FC236}">
                <a16:creationId xmlns:a16="http://schemas.microsoft.com/office/drawing/2014/main" id="{AF6B4827-9433-77E4-8B97-C45D3588AAE3}"/>
              </a:ext>
            </a:extLst>
          </p:cNvPr>
          <p:cNvPicPr>
            <a:picLocks noChangeAspect="1"/>
          </p:cNvPicPr>
          <p:nvPr/>
        </p:nvPicPr>
        <p:blipFill>
          <a:blip r:embed="rId3">
            <a:extLst>
              <a:ext uri="{28A0092B-C50C-407E-A947-70E740481C1C}">
                <a14:useLocalDpi xmlns:a14="http://schemas.microsoft.com/office/drawing/2010/main" val="0"/>
              </a:ext>
            </a:extLst>
          </a:blip>
          <a:srcRect l="19478" t="14513" r="20177" b="5026"/>
          <a:stretch>
            <a:fillRect/>
          </a:stretch>
        </p:blipFill>
        <p:spPr>
          <a:xfrm>
            <a:off x="6281928" y="1764792"/>
            <a:ext cx="4818888" cy="4818888"/>
          </a:xfrm>
          <a:prstGeom prst="ellipse">
            <a:avLst/>
          </a:prstGeom>
          <a:ln w="190500" cap="rnd">
            <a:solidFill>
              <a:srgbClr val="C8C6BD"/>
            </a:solidFill>
            <a:prstDash val="solid"/>
          </a:ln>
          <a:effectLst>
            <a:outerShdw blurRad="127000" algn="bl" rotWithShape="0">
              <a:srgbClr val="000000"/>
            </a:outerShdw>
          </a:effectLst>
          <a:scene3d>
            <a:camera prst="perspectiveFront" fov="5400000"/>
            <a:lightRig rig="threePt" dir="t">
              <a:rot lat="0" lon="0" rev="19200000"/>
            </a:lightRig>
          </a:scene3d>
          <a:sp3d extrusionH="25400">
            <a:bevelT w="304800" h="152400" prst="hardEdge"/>
            <a:extrusionClr>
              <a:srgbClr val="000000"/>
            </a:extrusionClr>
          </a:sp3d>
        </p:spPr>
      </p:pic>
      <p:pic>
        <p:nvPicPr>
          <p:cNvPr id="4" name="Picture 3">
            <a:extLst>
              <a:ext uri="{FF2B5EF4-FFF2-40B4-BE49-F238E27FC236}">
                <a16:creationId xmlns:a16="http://schemas.microsoft.com/office/drawing/2014/main" id="{D2FCF780-7E77-2C69-F64B-8073FEEA0BD0}"/>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082536" y="5735637"/>
            <a:ext cx="929537" cy="940010"/>
          </a:xfrm>
          <a:prstGeom prst="rect">
            <a:avLst/>
          </a:prstGeom>
        </p:spPr>
      </p:pic>
    </p:spTree>
    <p:extLst>
      <p:ext uri="{BB962C8B-B14F-4D97-AF65-F5344CB8AC3E}">
        <p14:creationId xmlns:p14="http://schemas.microsoft.com/office/powerpoint/2010/main" val="4541904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E08B7B-70BF-52A0-CF92-CBC824AA4127}"/>
              </a:ext>
            </a:extLst>
          </p:cNvPr>
          <p:cNvSpPr>
            <a:spLocks noGrp="1"/>
          </p:cNvSpPr>
          <p:nvPr>
            <p:ph type="title"/>
          </p:nvPr>
        </p:nvSpPr>
        <p:spPr/>
        <p:txBody>
          <a:bodyPr/>
          <a:lstStyle/>
          <a:p>
            <a:r>
              <a:rPr lang="en-US" dirty="0"/>
              <a:t>Sunflower Tissue</a:t>
            </a:r>
          </a:p>
        </p:txBody>
      </p:sp>
      <p:pic>
        <p:nvPicPr>
          <p:cNvPr id="5" name="Content Placeholder 4" descr="A yellow circle of cells sprinkled with black dots showing a microscopic view of a sunflower petal">
            <a:extLst>
              <a:ext uri="{FF2B5EF4-FFF2-40B4-BE49-F238E27FC236}">
                <a16:creationId xmlns:a16="http://schemas.microsoft.com/office/drawing/2014/main" id="{ADE18C0E-3CC1-EC40-7A27-B9DBF314203C}"/>
              </a:ext>
            </a:extLst>
          </p:cNvPr>
          <p:cNvPicPr>
            <a:picLocks noGrp="1" noChangeAspect="1"/>
          </p:cNvPicPr>
          <p:nvPr>
            <p:ph idx="1"/>
          </p:nvPr>
        </p:nvPicPr>
        <p:blipFill>
          <a:blip r:embed="rId3">
            <a:extLst>
              <a:ext uri="{28A0092B-C50C-407E-A947-70E740481C1C}">
                <a14:useLocalDpi xmlns:a14="http://schemas.microsoft.com/office/drawing/2010/main" val="0"/>
              </a:ext>
            </a:extLst>
          </a:blip>
          <a:srcRect l="9576" t="8890" r="21319"/>
          <a:stretch>
            <a:fillRect/>
          </a:stretch>
        </p:blipFill>
        <p:spPr>
          <a:xfrm>
            <a:off x="5147201" y="685800"/>
            <a:ext cx="5771170" cy="5706688"/>
          </a:xfrm>
          <a:prstGeom prst="ellipse">
            <a:avLst/>
          </a:prstGeom>
          <a:ln w="190500" cap="rnd">
            <a:solidFill>
              <a:srgbClr val="C8C6BD"/>
            </a:solidFill>
            <a:prstDash val="solid"/>
          </a:ln>
          <a:effectLst>
            <a:outerShdw blurRad="127000" algn="bl" rotWithShape="0">
              <a:srgbClr val="000000"/>
            </a:outerShdw>
          </a:effectLst>
          <a:scene3d>
            <a:camera prst="perspectiveFront" fov="5400000"/>
            <a:lightRig rig="threePt" dir="t">
              <a:rot lat="0" lon="0" rev="19200000"/>
            </a:lightRig>
          </a:scene3d>
          <a:sp3d extrusionH="25400">
            <a:bevelT w="304800" h="152400" prst="hardEdge"/>
            <a:extrusionClr>
              <a:srgbClr val="000000"/>
            </a:extrusionClr>
          </a:sp3d>
        </p:spPr>
      </p:pic>
      <p:pic>
        <p:nvPicPr>
          <p:cNvPr id="4" name="Picture 3">
            <a:extLst>
              <a:ext uri="{FF2B5EF4-FFF2-40B4-BE49-F238E27FC236}">
                <a16:creationId xmlns:a16="http://schemas.microsoft.com/office/drawing/2014/main" id="{7FD9CDB6-C8C4-2925-17A2-53F85E91BB33}"/>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082536" y="5735637"/>
            <a:ext cx="929537" cy="940010"/>
          </a:xfrm>
          <a:prstGeom prst="rect">
            <a:avLst/>
          </a:prstGeom>
        </p:spPr>
      </p:pic>
    </p:spTree>
    <p:extLst>
      <p:ext uri="{BB962C8B-B14F-4D97-AF65-F5344CB8AC3E}">
        <p14:creationId xmlns:p14="http://schemas.microsoft.com/office/powerpoint/2010/main" val="42557717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3FC085-25C8-6FF7-B763-F6103483C4FE}"/>
              </a:ext>
            </a:extLst>
          </p:cNvPr>
          <p:cNvSpPr>
            <a:spLocks noGrp="1"/>
          </p:cNvSpPr>
          <p:nvPr>
            <p:ph type="title"/>
          </p:nvPr>
        </p:nvSpPr>
        <p:spPr/>
        <p:txBody>
          <a:bodyPr/>
          <a:lstStyle/>
          <a:p>
            <a:r>
              <a:rPr lang="en-US" dirty="0"/>
              <a:t>Ray Flowers</a:t>
            </a:r>
          </a:p>
        </p:txBody>
      </p:sp>
      <p:pic>
        <p:nvPicPr>
          <p:cNvPr id="7" name="Picture 6" descr="A yellow circle with a black background showing a microscopic view of a ray flower">
            <a:extLst>
              <a:ext uri="{FF2B5EF4-FFF2-40B4-BE49-F238E27FC236}">
                <a16:creationId xmlns:a16="http://schemas.microsoft.com/office/drawing/2014/main" id="{94F0AD09-44F5-0C88-8293-E045EA1025F3}"/>
              </a:ext>
            </a:extLst>
          </p:cNvPr>
          <p:cNvPicPr>
            <a:picLocks noChangeAspect="1"/>
          </p:cNvPicPr>
          <p:nvPr/>
        </p:nvPicPr>
        <p:blipFill>
          <a:blip r:embed="rId3">
            <a:extLst>
              <a:ext uri="{28A0092B-C50C-407E-A947-70E740481C1C}">
                <a14:useLocalDpi xmlns:a14="http://schemas.microsoft.com/office/drawing/2010/main" val="0"/>
              </a:ext>
            </a:extLst>
          </a:blip>
          <a:srcRect l="28000" t="28934" r="28967" b="15601"/>
          <a:stretch>
            <a:fillRect/>
          </a:stretch>
        </p:blipFill>
        <p:spPr>
          <a:xfrm>
            <a:off x="1368552" y="1699112"/>
            <a:ext cx="3934968" cy="3803904"/>
          </a:xfrm>
          <a:prstGeom prst="ellipse">
            <a:avLst/>
          </a:prstGeom>
          <a:ln w="190500" cap="rnd">
            <a:solidFill>
              <a:srgbClr val="C8C6BD"/>
            </a:solidFill>
            <a:prstDash val="solid"/>
          </a:ln>
          <a:effectLst>
            <a:outerShdw blurRad="127000" algn="bl" rotWithShape="0">
              <a:srgbClr val="000000"/>
            </a:outerShdw>
          </a:effectLst>
          <a:scene3d>
            <a:camera prst="perspectiveFront" fov="5400000"/>
            <a:lightRig rig="threePt" dir="t">
              <a:rot lat="0" lon="0" rev="19200000"/>
            </a:lightRig>
          </a:scene3d>
          <a:sp3d extrusionH="25400">
            <a:bevelT w="304800" h="152400" prst="hardEdge"/>
            <a:extrusionClr>
              <a:srgbClr val="000000"/>
            </a:extrusionClr>
          </a:sp3d>
        </p:spPr>
      </p:pic>
      <p:pic>
        <p:nvPicPr>
          <p:cNvPr id="5" name="Content Placeholder 4" descr="Yellow cells forming ovals around a black stem of a ray flower">
            <a:extLst>
              <a:ext uri="{FF2B5EF4-FFF2-40B4-BE49-F238E27FC236}">
                <a16:creationId xmlns:a16="http://schemas.microsoft.com/office/drawing/2014/main" id="{16BBC8B9-59DB-DE7A-CFBE-F7755F938CB3}"/>
              </a:ext>
            </a:extLst>
          </p:cNvPr>
          <p:cNvPicPr>
            <a:picLocks noGrp="1" noChangeAspect="1"/>
          </p:cNvPicPr>
          <p:nvPr>
            <p:ph idx="1"/>
          </p:nvPr>
        </p:nvPicPr>
        <p:blipFill>
          <a:blip r:embed="rId4">
            <a:extLst>
              <a:ext uri="{28A0092B-C50C-407E-A947-70E740481C1C}">
                <a14:useLocalDpi xmlns:a14="http://schemas.microsoft.com/office/drawing/2010/main" val="0"/>
              </a:ext>
            </a:extLst>
          </a:blip>
          <a:srcRect l="28060" t="26556" r="26980" b="13657"/>
          <a:stretch>
            <a:fillRect/>
          </a:stretch>
        </p:blipFill>
        <p:spPr>
          <a:xfrm>
            <a:off x="6537960" y="1699112"/>
            <a:ext cx="3934968" cy="3924447"/>
          </a:xfrm>
          <a:prstGeom prst="ellipse">
            <a:avLst/>
          </a:prstGeom>
          <a:ln w="190500" cap="rnd">
            <a:solidFill>
              <a:srgbClr val="C8C6BD"/>
            </a:solidFill>
            <a:prstDash val="solid"/>
          </a:ln>
          <a:effectLst>
            <a:outerShdw blurRad="127000" algn="bl" rotWithShape="0">
              <a:srgbClr val="000000"/>
            </a:outerShdw>
          </a:effectLst>
          <a:scene3d>
            <a:camera prst="perspectiveFront" fov="5400000"/>
            <a:lightRig rig="threePt" dir="t">
              <a:rot lat="0" lon="0" rev="19200000"/>
            </a:lightRig>
          </a:scene3d>
          <a:sp3d extrusionH="25400">
            <a:bevelT w="304800" h="152400" prst="hardEdge"/>
            <a:extrusionClr>
              <a:srgbClr val="000000"/>
            </a:extrusionClr>
          </a:sp3d>
        </p:spPr>
      </p:pic>
      <p:pic>
        <p:nvPicPr>
          <p:cNvPr id="4" name="Picture 3">
            <a:extLst>
              <a:ext uri="{FF2B5EF4-FFF2-40B4-BE49-F238E27FC236}">
                <a16:creationId xmlns:a16="http://schemas.microsoft.com/office/drawing/2014/main" id="{4C44FBC7-C64B-ED1B-75A7-DC18809C6135}"/>
              </a:ex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082536" y="5735637"/>
            <a:ext cx="929537" cy="940010"/>
          </a:xfrm>
          <a:prstGeom prst="rect">
            <a:avLst/>
          </a:prstGeom>
        </p:spPr>
      </p:pic>
    </p:spTree>
    <p:extLst>
      <p:ext uri="{BB962C8B-B14F-4D97-AF65-F5344CB8AC3E}">
        <p14:creationId xmlns:p14="http://schemas.microsoft.com/office/powerpoint/2010/main" val="37684180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98BE56-115C-32B7-05EE-613248CD2C45}"/>
              </a:ext>
            </a:extLst>
          </p:cNvPr>
          <p:cNvSpPr>
            <a:spLocks noGrp="1"/>
          </p:cNvSpPr>
          <p:nvPr>
            <p:ph type="title"/>
          </p:nvPr>
        </p:nvSpPr>
        <p:spPr/>
        <p:txBody>
          <a:bodyPr/>
          <a:lstStyle/>
          <a:p>
            <a:r>
              <a:rPr lang="en-US" dirty="0"/>
              <a:t>Grant Acknowledgements</a:t>
            </a:r>
          </a:p>
        </p:txBody>
      </p:sp>
      <p:sp>
        <p:nvSpPr>
          <p:cNvPr id="3" name="Content Placeholder 2">
            <a:extLst>
              <a:ext uri="{FF2B5EF4-FFF2-40B4-BE49-F238E27FC236}">
                <a16:creationId xmlns:a16="http://schemas.microsoft.com/office/drawing/2014/main" id="{491C46D3-1479-BC76-741C-1172591D2172}"/>
              </a:ext>
            </a:extLst>
          </p:cNvPr>
          <p:cNvSpPr>
            <a:spLocks noGrp="1"/>
          </p:cNvSpPr>
          <p:nvPr>
            <p:ph idx="1"/>
          </p:nvPr>
        </p:nvSpPr>
        <p:spPr/>
        <p:txBody>
          <a:bodyPr/>
          <a:lstStyle/>
          <a:p>
            <a:r>
              <a:rPr lang="en-US" dirty="0"/>
              <a:t>This material is based upon work supported by the National Science Foundation under Grant No. 2202151. Any opinions, findings, and conclusions or recommendations expressed in this material are those of the author(s) and do not necessarily reflect the views of the National Science Foundation.</a:t>
            </a:r>
          </a:p>
        </p:txBody>
      </p:sp>
      <p:pic>
        <p:nvPicPr>
          <p:cNvPr id="5" name="Picture 4">
            <a:extLst>
              <a:ext uri="{FF2B5EF4-FFF2-40B4-BE49-F238E27FC236}">
                <a16:creationId xmlns:a16="http://schemas.microsoft.com/office/drawing/2014/main" id="{41DC5202-0164-577A-B8B2-8FF8ED219CEA}"/>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082536" y="5735637"/>
            <a:ext cx="929537" cy="940010"/>
          </a:xfrm>
          <a:prstGeom prst="rect">
            <a:avLst/>
          </a:prstGeom>
        </p:spPr>
      </p:pic>
    </p:spTree>
    <p:extLst>
      <p:ext uri="{BB962C8B-B14F-4D97-AF65-F5344CB8AC3E}">
        <p14:creationId xmlns:p14="http://schemas.microsoft.com/office/powerpoint/2010/main" val="35541542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80AEE0-99E9-EB2A-C07A-830137C14E60}"/>
              </a:ext>
            </a:extLst>
          </p:cNvPr>
          <p:cNvSpPr>
            <a:spLocks noGrp="1"/>
          </p:cNvSpPr>
          <p:nvPr>
            <p:ph type="title"/>
          </p:nvPr>
        </p:nvSpPr>
        <p:spPr/>
        <p:txBody>
          <a:bodyPr/>
          <a:lstStyle/>
          <a:p>
            <a:r>
              <a:rPr lang="en-US" dirty="0"/>
              <a:t>Why do we care about this?</a:t>
            </a:r>
          </a:p>
        </p:txBody>
      </p:sp>
      <p:sp>
        <p:nvSpPr>
          <p:cNvPr id="3" name="Content Placeholder 2">
            <a:extLst>
              <a:ext uri="{FF2B5EF4-FFF2-40B4-BE49-F238E27FC236}">
                <a16:creationId xmlns:a16="http://schemas.microsoft.com/office/drawing/2014/main" id="{6CCAC658-008B-172D-2252-A144720EF71D}"/>
              </a:ext>
            </a:extLst>
          </p:cNvPr>
          <p:cNvSpPr>
            <a:spLocks noGrp="1"/>
          </p:cNvSpPr>
          <p:nvPr>
            <p:ph idx="1"/>
          </p:nvPr>
        </p:nvSpPr>
        <p:spPr/>
        <p:txBody>
          <a:bodyPr/>
          <a:lstStyle/>
          <a:p>
            <a:r>
              <a:rPr lang="en-US" dirty="0"/>
              <a:t>Careers</a:t>
            </a:r>
          </a:p>
          <a:p>
            <a:pPr lvl="1"/>
            <a:r>
              <a:rPr lang="en-US" dirty="0"/>
              <a:t>Crop Scout</a:t>
            </a:r>
          </a:p>
          <a:p>
            <a:pPr lvl="1"/>
            <a:r>
              <a:rPr lang="en-US" dirty="0"/>
              <a:t>Genetics</a:t>
            </a:r>
          </a:p>
          <a:p>
            <a:pPr lvl="1"/>
            <a:r>
              <a:rPr lang="en-US" dirty="0"/>
              <a:t>Landscaping</a:t>
            </a:r>
          </a:p>
          <a:p>
            <a:pPr lvl="1"/>
            <a:r>
              <a:rPr lang="en-US" dirty="0"/>
              <a:t>Conservationists</a:t>
            </a:r>
          </a:p>
          <a:p>
            <a:pPr lvl="1"/>
            <a:endParaRPr lang="en-US" dirty="0"/>
          </a:p>
        </p:txBody>
      </p:sp>
      <p:pic>
        <p:nvPicPr>
          <p:cNvPr id="5" name="Picture 4">
            <a:extLst>
              <a:ext uri="{FF2B5EF4-FFF2-40B4-BE49-F238E27FC236}">
                <a16:creationId xmlns:a16="http://schemas.microsoft.com/office/drawing/2014/main" id="{FB0D13E0-06AC-5F26-AF96-0019FC98815F}"/>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082536" y="5735637"/>
            <a:ext cx="929537" cy="940010"/>
          </a:xfrm>
          <a:prstGeom prst="rect">
            <a:avLst/>
          </a:prstGeom>
        </p:spPr>
      </p:pic>
    </p:spTree>
    <p:extLst>
      <p:ext uri="{BB962C8B-B14F-4D97-AF65-F5344CB8AC3E}">
        <p14:creationId xmlns:p14="http://schemas.microsoft.com/office/powerpoint/2010/main" val="1469558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1B0B64-852C-6AA6-D4E9-982B936C2311}"/>
              </a:ext>
            </a:extLst>
          </p:cNvPr>
          <p:cNvSpPr>
            <a:spLocks noGrp="1"/>
          </p:cNvSpPr>
          <p:nvPr>
            <p:ph type="title"/>
          </p:nvPr>
        </p:nvSpPr>
        <p:spPr/>
        <p:txBody>
          <a:bodyPr/>
          <a:lstStyle/>
          <a:p>
            <a:r>
              <a:rPr lang="en-US" dirty="0"/>
              <a:t>Parts of a Flower</a:t>
            </a:r>
          </a:p>
        </p:txBody>
      </p:sp>
      <p:pic>
        <p:nvPicPr>
          <p:cNvPr id="4" name="Picture 3" descr="A diagram of a flower revealing the male and female parts of the flower. It highlights the pistil including the stigma, style, and ovary. It also features the stamen made up of the filament and anther. It also shows a picture of our sepal, petal, pedicel, and bract.">
            <a:extLst>
              <a:ext uri="{FF2B5EF4-FFF2-40B4-BE49-F238E27FC236}">
                <a16:creationId xmlns:a16="http://schemas.microsoft.com/office/drawing/2014/main" id="{21D8054D-4BD0-9027-D079-AE76E8ECEBF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3755" y="43678"/>
            <a:ext cx="10924489" cy="6770643"/>
          </a:xfrm>
          <a:prstGeom prst="rect">
            <a:avLst/>
          </a:prstGeom>
        </p:spPr>
      </p:pic>
    </p:spTree>
    <p:extLst>
      <p:ext uri="{BB962C8B-B14F-4D97-AF65-F5344CB8AC3E}">
        <p14:creationId xmlns:p14="http://schemas.microsoft.com/office/powerpoint/2010/main" val="10791004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B13934-5036-6C41-578E-AD8ADCD86584}"/>
              </a:ext>
            </a:extLst>
          </p:cNvPr>
          <p:cNvSpPr>
            <a:spLocks noGrp="1"/>
          </p:cNvSpPr>
          <p:nvPr>
            <p:ph type="title"/>
          </p:nvPr>
        </p:nvSpPr>
        <p:spPr>
          <a:xfrm>
            <a:off x="2150576" y="685800"/>
            <a:ext cx="9279424" cy="1414220"/>
          </a:xfrm>
        </p:spPr>
        <p:txBody>
          <a:bodyPr/>
          <a:lstStyle/>
          <a:p>
            <a:r>
              <a:rPr lang="en-US" dirty="0"/>
              <a:t>Parts of a Leaf</a:t>
            </a:r>
          </a:p>
        </p:txBody>
      </p:sp>
      <p:pic>
        <p:nvPicPr>
          <p:cNvPr id="4" name="Picture 3" descr="Parts of a Leaf: This diagram highlights a visual of the: tip, margin, midrib, vein, and venules. These are all part of the leaf blade. It also highlights the leaf base, petiole, axil, and stem.">
            <a:extLst>
              <a:ext uri="{FF2B5EF4-FFF2-40B4-BE49-F238E27FC236}">
                <a16:creationId xmlns:a16="http://schemas.microsoft.com/office/drawing/2014/main" id="{E5AAEB9C-1157-9BF6-CE6F-147BF171C81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56288" y="0"/>
            <a:ext cx="9279423" cy="6681185"/>
          </a:xfrm>
          <a:prstGeom prst="rect">
            <a:avLst/>
          </a:prstGeom>
        </p:spPr>
      </p:pic>
    </p:spTree>
    <p:extLst>
      <p:ext uri="{BB962C8B-B14F-4D97-AF65-F5344CB8AC3E}">
        <p14:creationId xmlns:p14="http://schemas.microsoft.com/office/powerpoint/2010/main" val="25103173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665535-7D15-BAE4-1432-516F370D1C8D}"/>
              </a:ext>
            </a:extLst>
          </p:cNvPr>
          <p:cNvSpPr>
            <a:spLocks noGrp="1"/>
          </p:cNvSpPr>
          <p:nvPr>
            <p:ph type="title"/>
          </p:nvPr>
        </p:nvSpPr>
        <p:spPr>
          <a:xfrm>
            <a:off x="3768810" y="685800"/>
            <a:ext cx="7661189" cy="1414220"/>
          </a:xfrm>
        </p:spPr>
        <p:txBody>
          <a:bodyPr/>
          <a:lstStyle/>
          <a:p>
            <a:r>
              <a:rPr lang="en-US" dirty="0"/>
              <a:t>Leaf Anatomy</a:t>
            </a:r>
          </a:p>
        </p:txBody>
      </p:sp>
      <p:pic>
        <p:nvPicPr>
          <p:cNvPr id="1026" name="Picture 2" descr="Leaf Structure Diagram showing the features of a leaf. For the blade: apex, margin, midrib, veins, and base. Also on this leaf it highlights the petiole and stipule. It then takes a deeper look into the leaf revealing the stoma on the topside of the leaf. Moving down through the leaf diagram from top to bottom we have: cuticle, upper epidermis, palisade mesophyll cells, spongy mesophyll cells, lower epidermis, and cuticle. There are more stoma and guard cells on the bottom. As we dive deeper into the cellular level, there is a diagram showing the veins, xylem, and phloem.">
            <a:extLst>
              <a:ext uri="{FF2B5EF4-FFF2-40B4-BE49-F238E27FC236}">
                <a16:creationId xmlns:a16="http://schemas.microsoft.com/office/drawing/2014/main" id="{71DC4D02-AEF4-3180-5C71-2FF4D81945C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58596" y="688206"/>
            <a:ext cx="7841464" cy="57009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239823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71A15B-F21B-E626-8E00-EFCC9E6F759C}"/>
              </a:ext>
            </a:extLst>
          </p:cNvPr>
          <p:cNvSpPr>
            <a:spLocks noGrp="1"/>
          </p:cNvSpPr>
          <p:nvPr>
            <p:ph type="title"/>
          </p:nvPr>
        </p:nvSpPr>
        <p:spPr/>
        <p:txBody>
          <a:bodyPr/>
          <a:lstStyle/>
          <a:p>
            <a:r>
              <a:rPr lang="en-US" dirty="0"/>
              <a:t>What do we look for?</a:t>
            </a:r>
          </a:p>
        </p:txBody>
      </p:sp>
      <p:sp>
        <p:nvSpPr>
          <p:cNvPr id="3" name="Content Placeholder 2">
            <a:extLst>
              <a:ext uri="{FF2B5EF4-FFF2-40B4-BE49-F238E27FC236}">
                <a16:creationId xmlns:a16="http://schemas.microsoft.com/office/drawing/2014/main" id="{F261ED9F-31EC-2AE9-88DD-47686DD20FA7}"/>
              </a:ext>
            </a:extLst>
          </p:cNvPr>
          <p:cNvSpPr>
            <a:spLocks noGrp="1"/>
          </p:cNvSpPr>
          <p:nvPr>
            <p:ph idx="1"/>
          </p:nvPr>
        </p:nvSpPr>
        <p:spPr/>
        <p:txBody>
          <a:bodyPr/>
          <a:lstStyle/>
          <a:p>
            <a:r>
              <a:rPr lang="en-US" dirty="0"/>
              <a:t>Physical Damage</a:t>
            </a:r>
          </a:p>
          <a:p>
            <a:pPr lvl="1"/>
            <a:r>
              <a:rPr lang="en-US" dirty="0"/>
              <a:t>Spots, lesions, bugs, insects, tears</a:t>
            </a:r>
          </a:p>
          <a:p>
            <a:r>
              <a:rPr lang="en-US" dirty="0"/>
              <a:t>Plant Science</a:t>
            </a:r>
          </a:p>
          <a:p>
            <a:pPr lvl="1"/>
            <a:r>
              <a:rPr lang="en-US" dirty="0"/>
              <a:t>When we start diving into the cells, what can we see? </a:t>
            </a:r>
          </a:p>
        </p:txBody>
      </p:sp>
      <p:pic>
        <p:nvPicPr>
          <p:cNvPr id="5" name="Picture 4">
            <a:extLst>
              <a:ext uri="{FF2B5EF4-FFF2-40B4-BE49-F238E27FC236}">
                <a16:creationId xmlns:a16="http://schemas.microsoft.com/office/drawing/2014/main" id="{9FB0F749-EE26-91F9-3279-B68BFE92BB72}"/>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082536" y="5735637"/>
            <a:ext cx="929537" cy="940010"/>
          </a:xfrm>
          <a:prstGeom prst="rect">
            <a:avLst/>
          </a:prstGeom>
        </p:spPr>
      </p:pic>
    </p:spTree>
    <p:extLst>
      <p:ext uri="{BB962C8B-B14F-4D97-AF65-F5344CB8AC3E}">
        <p14:creationId xmlns:p14="http://schemas.microsoft.com/office/powerpoint/2010/main" val="39651029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8B0A6E-3125-F587-E7AA-0EBBCCD237A3}"/>
              </a:ext>
            </a:extLst>
          </p:cNvPr>
          <p:cNvSpPr>
            <a:spLocks noGrp="1"/>
          </p:cNvSpPr>
          <p:nvPr>
            <p:ph type="title"/>
          </p:nvPr>
        </p:nvSpPr>
        <p:spPr/>
        <p:txBody>
          <a:bodyPr/>
          <a:lstStyle/>
          <a:p>
            <a:r>
              <a:rPr lang="en-US" dirty="0"/>
              <a:t>Vascular Tissue</a:t>
            </a:r>
          </a:p>
        </p:txBody>
      </p:sp>
      <p:sp>
        <p:nvSpPr>
          <p:cNvPr id="3" name="Content Placeholder 2">
            <a:extLst>
              <a:ext uri="{FF2B5EF4-FFF2-40B4-BE49-F238E27FC236}">
                <a16:creationId xmlns:a16="http://schemas.microsoft.com/office/drawing/2014/main" id="{A992618A-3065-02B8-F8C7-21B0D526901F}"/>
              </a:ext>
            </a:extLst>
          </p:cNvPr>
          <p:cNvSpPr>
            <a:spLocks noGrp="1"/>
          </p:cNvSpPr>
          <p:nvPr>
            <p:ph idx="1"/>
          </p:nvPr>
        </p:nvSpPr>
        <p:spPr/>
        <p:txBody>
          <a:bodyPr/>
          <a:lstStyle/>
          <a:p>
            <a:r>
              <a:rPr lang="en-US" dirty="0"/>
              <a:t>The plant’s transportation</a:t>
            </a:r>
          </a:p>
          <a:p>
            <a:pPr lvl="1"/>
            <a:r>
              <a:rPr lang="en-US" dirty="0"/>
              <a:t>Xylem=moves water from roots to shoots</a:t>
            </a:r>
          </a:p>
          <a:p>
            <a:pPr lvl="1"/>
            <a:r>
              <a:rPr lang="en-US" dirty="0"/>
              <a:t>Phloem=moves food and nutrients from roots to shoots</a:t>
            </a:r>
          </a:p>
        </p:txBody>
      </p:sp>
      <p:pic>
        <p:nvPicPr>
          <p:cNvPr id="5" name="Picture 4">
            <a:extLst>
              <a:ext uri="{FF2B5EF4-FFF2-40B4-BE49-F238E27FC236}">
                <a16:creationId xmlns:a16="http://schemas.microsoft.com/office/drawing/2014/main" id="{B236E3D9-B9E4-B91C-3E17-B25E7B30F289}"/>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082536" y="5735637"/>
            <a:ext cx="929537" cy="940010"/>
          </a:xfrm>
          <a:prstGeom prst="rect">
            <a:avLst/>
          </a:prstGeom>
        </p:spPr>
      </p:pic>
    </p:spTree>
    <p:extLst>
      <p:ext uri="{BB962C8B-B14F-4D97-AF65-F5344CB8AC3E}">
        <p14:creationId xmlns:p14="http://schemas.microsoft.com/office/powerpoint/2010/main" val="132310807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0534F0-4D2C-E979-1D3D-2E996E2E7E95}"/>
              </a:ext>
            </a:extLst>
          </p:cNvPr>
          <p:cNvSpPr>
            <a:spLocks noGrp="1"/>
          </p:cNvSpPr>
          <p:nvPr>
            <p:ph type="title"/>
          </p:nvPr>
        </p:nvSpPr>
        <p:spPr/>
        <p:txBody>
          <a:bodyPr/>
          <a:lstStyle/>
          <a:p>
            <a:r>
              <a:rPr lang="en-US" dirty="0"/>
              <a:t>Things we’ll explore</a:t>
            </a:r>
          </a:p>
        </p:txBody>
      </p:sp>
      <p:sp>
        <p:nvSpPr>
          <p:cNvPr id="3" name="Content Placeholder 2">
            <a:extLst>
              <a:ext uri="{FF2B5EF4-FFF2-40B4-BE49-F238E27FC236}">
                <a16:creationId xmlns:a16="http://schemas.microsoft.com/office/drawing/2014/main" id="{E6591DFB-06B6-CD62-4343-515EBFE4E00F}"/>
              </a:ext>
            </a:extLst>
          </p:cNvPr>
          <p:cNvSpPr>
            <a:spLocks noGrp="1"/>
          </p:cNvSpPr>
          <p:nvPr>
            <p:ph idx="1"/>
          </p:nvPr>
        </p:nvSpPr>
        <p:spPr/>
        <p:txBody>
          <a:bodyPr>
            <a:normAutofit fontScale="92500" lnSpcReduction="10000"/>
          </a:bodyPr>
          <a:lstStyle/>
          <a:p>
            <a:r>
              <a:rPr lang="en-US" dirty="0"/>
              <a:t>Pith = spongy tissue in plant stems</a:t>
            </a:r>
          </a:p>
          <a:p>
            <a:r>
              <a:rPr lang="en-US" dirty="0"/>
              <a:t>Epidermis = outermost layer of cells covering the leaves, stems, roots, and flowers</a:t>
            </a:r>
          </a:p>
          <a:p>
            <a:r>
              <a:rPr lang="en-US" dirty="0"/>
              <a:t>Cambium = sits between xylem and phloem. In charge of secondary growth, to increase thickness of stems and roots</a:t>
            </a:r>
          </a:p>
          <a:p>
            <a:r>
              <a:rPr lang="en-US" dirty="0"/>
              <a:t>Cortex = helps with storage, transport, and structural support. Found underneath the epidermis</a:t>
            </a:r>
          </a:p>
          <a:p>
            <a:r>
              <a:rPr lang="en-US" dirty="0"/>
              <a:t>Stomates (Stomata) = pore in the epidermis that allows gas to move between the plant and the environment around it</a:t>
            </a:r>
          </a:p>
          <a:p>
            <a:endParaRPr lang="en-US" dirty="0"/>
          </a:p>
        </p:txBody>
      </p:sp>
      <p:pic>
        <p:nvPicPr>
          <p:cNvPr id="5" name="Picture 4">
            <a:extLst>
              <a:ext uri="{FF2B5EF4-FFF2-40B4-BE49-F238E27FC236}">
                <a16:creationId xmlns:a16="http://schemas.microsoft.com/office/drawing/2014/main" id="{9439165B-FE44-4C85-601B-D86800555542}"/>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082536" y="5735637"/>
            <a:ext cx="929537" cy="940010"/>
          </a:xfrm>
          <a:prstGeom prst="rect">
            <a:avLst/>
          </a:prstGeom>
        </p:spPr>
      </p:pic>
    </p:spTree>
    <p:extLst>
      <p:ext uri="{BB962C8B-B14F-4D97-AF65-F5344CB8AC3E}">
        <p14:creationId xmlns:p14="http://schemas.microsoft.com/office/powerpoint/2010/main" val="428515752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theme/theme1.xml><?xml version="1.0" encoding="utf-8"?>
<a:theme xmlns:a="http://schemas.openxmlformats.org/drawingml/2006/main" name="RedWhitenewlogo">
  <a:themeElements>
    <a:clrScheme name="Northeast Brand Colors">
      <a:dk1>
        <a:srgbClr val="000000"/>
      </a:dk1>
      <a:lt1>
        <a:srgbClr val="ED1944"/>
      </a:lt1>
      <a:dk2>
        <a:srgbClr val="63666A"/>
      </a:dk2>
      <a:lt2>
        <a:srgbClr val="C8C9C7"/>
      </a:lt2>
      <a:accent1>
        <a:srgbClr val="E7E6E6"/>
      </a:accent1>
      <a:accent2>
        <a:srgbClr val="EE9AAB"/>
      </a:accent2>
      <a:accent3>
        <a:srgbClr val="E66781"/>
      </a:accent3>
      <a:accent4>
        <a:srgbClr val="C8153B"/>
      </a:accent4>
      <a:accent5>
        <a:srgbClr val="5D0E1F"/>
      </a:accent5>
      <a:accent6>
        <a:srgbClr val="3F3F3F"/>
      </a:accent6>
      <a:hlink>
        <a:srgbClr val="ED1944"/>
      </a:hlink>
      <a:folHlink>
        <a:srgbClr val="C8C9C7"/>
      </a:folHlink>
    </a:clrScheme>
    <a:fontScheme name="Trebuchet MS">
      <a:majorFont>
        <a:latin typeface="Trebuchet MS" panose="020B0603020202020204"/>
        <a:ea typeface=""/>
        <a:cs typeface=""/>
        <a:font script="Jpan" typeface="HGｺﾞｼｯｸM"/>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HG丸ｺﾞｼｯｸM-PRO"/>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RedWhitenewlogo" id="{E27FCB0D-7136-4AB6-8405-B324E93FE804}" vid="{30F997DE-0B00-4C05-B74B-117C8F1FE8E1}"/>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RedWhitenewlogo</Template>
  <TotalTime>2058</TotalTime>
  <Words>528</Words>
  <Application>Microsoft Office PowerPoint</Application>
  <PresentationFormat>Widescreen</PresentationFormat>
  <Paragraphs>86</Paragraphs>
  <Slides>25</Slides>
  <Notes>17</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25</vt:i4>
      </vt:variant>
    </vt:vector>
  </HeadingPairs>
  <TitlesOfParts>
    <vt:vector size="30" baseType="lpstr">
      <vt:lpstr>Aptos</vt:lpstr>
      <vt:lpstr>Arial</vt:lpstr>
      <vt:lpstr>Calibri</vt:lpstr>
      <vt:lpstr>Calibri Light</vt:lpstr>
      <vt:lpstr>RedWhitenewlogo</vt:lpstr>
      <vt:lpstr>Field Microscopes</vt:lpstr>
      <vt:lpstr>Objective</vt:lpstr>
      <vt:lpstr>Why do we care about this?</vt:lpstr>
      <vt:lpstr>Parts of a Flower</vt:lpstr>
      <vt:lpstr>Parts of a Leaf</vt:lpstr>
      <vt:lpstr>Leaf Anatomy</vt:lpstr>
      <vt:lpstr>What do we look for?</vt:lpstr>
      <vt:lpstr>Vascular Tissue</vt:lpstr>
      <vt:lpstr>Things we’ll explore</vt:lpstr>
      <vt:lpstr>More Things to Explore</vt:lpstr>
      <vt:lpstr>Stomates</vt:lpstr>
      <vt:lpstr>Leaf Hairs</vt:lpstr>
      <vt:lpstr>Petiole Cells</vt:lpstr>
      <vt:lpstr>Cell Layers</vt:lpstr>
      <vt:lpstr>Hibiscus Petal Tissue</vt:lpstr>
      <vt:lpstr>More Hibiscus Petal Tissue</vt:lpstr>
      <vt:lpstr>Stamen</vt:lpstr>
      <vt:lpstr>Stigma on Flower</vt:lpstr>
      <vt:lpstr>Leaf Vein</vt:lpstr>
      <vt:lpstr>Leaf Blade</vt:lpstr>
      <vt:lpstr>More Leaf Veins</vt:lpstr>
      <vt:lpstr>Flower Tissue with Damaged Spot</vt:lpstr>
      <vt:lpstr>Sunflower Tissue</vt:lpstr>
      <vt:lpstr>Ray Flowers</vt:lpstr>
      <vt:lpstr>Grant Acknowledgements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Courtney Nelson</dc:creator>
  <cp:lastModifiedBy>Courtney Nelson</cp:lastModifiedBy>
  <cp:revision>2</cp:revision>
  <dcterms:created xsi:type="dcterms:W3CDTF">2025-08-28T16:10:44Z</dcterms:created>
  <dcterms:modified xsi:type="dcterms:W3CDTF">2026-06-30T13:51:57Z</dcterms:modified>
</cp:coreProperties>
</file>