
<file path=[Content_Types].xml><?xml version="1.0" encoding="utf-8"?>
<Types xmlns="http://schemas.openxmlformats.org/package/2006/content-types">
  <Default Extension="jpeg" ContentType="image/jpeg"/>
  <Default Extension="jp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77" r:id="rId3"/>
    <p:sldId id="276" r:id="rId4"/>
    <p:sldId id="299" r:id="rId5"/>
    <p:sldId id="310" r:id="rId6"/>
    <p:sldId id="297" r:id="rId7"/>
    <p:sldId id="287" r:id="rId8"/>
    <p:sldId id="311" r:id="rId9"/>
    <p:sldId id="321" r:id="rId10"/>
    <p:sldId id="313" r:id="rId11"/>
    <p:sldId id="314" r:id="rId12"/>
    <p:sldId id="315" r:id="rId13"/>
    <p:sldId id="316" r:id="rId14"/>
    <p:sldId id="312" r:id="rId15"/>
    <p:sldId id="308" r:id="rId16"/>
    <p:sldId id="318" r:id="rId17"/>
    <p:sldId id="319" r:id="rId18"/>
    <p:sldId id="322" r:id="rId19"/>
    <p:sldId id="257" r:id="rId20"/>
    <p:sldId id="317" r:id="rId21"/>
    <p:sldId id="323" r:id="rId22"/>
    <p:sldId id="30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41" autoAdjust="0"/>
  </p:normalViewPr>
  <p:slideViewPr>
    <p:cSldViewPr snapToGrid="0">
      <p:cViewPr varScale="1">
        <p:scale>
          <a:sx n="61" d="100"/>
          <a:sy n="61" d="100"/>
        </p:scale>
        <p:origin x="90" y="52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86DC36-5575-4EA7-8F03-243305181C02}"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D2BF5F-75FD-465F-8CB0-7FA9383CE347}" type="slidenum">
              <a:rPr lang="en-US" smtClean="0"/>
              <a:t>‹#›</a:t>
            </a:fld>
            <a:endParaRPr lang="en-US"/>
          </a:p>
        </p:txBody>
      </p:sp>
    </p:spTree>
    <p:extLst>
      <p:ext uri="{BB962C8B-B14F-4D97-AF65-F5344CB8AC3E}">
        <p14:creationId xmlns:p14="http://schemas.microsoft.com/office/powerpoint/2010/main" val="377335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rmprogress.com/farming-equipment/lely-s-updated-dairy-robots-work-faster-smarte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ioneer.com/us/agronomy/variable_rate_seeding.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anolaeatwell.com/earth-as-an-apple/#:~:text=Earth%20as%20an%20Apple%20Activity%3A%201%20Get%20an,with%20a%201%2F32nd%20slice%20of%20the%20earth.%20"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Pose this question to your students and see what sort of responses you get. You can use this question for their journal question/question of the day/etc. I have these pictures all staggered on transitions, so the drone photo comes first, then the soil moisture probe, then the “pretty map”. Those are some of the first things that my mind wanders to. You can share your own thoughts with the class. This rolls into the next slide sharing what precision ag really is.</a:t>
            </a:r>
          </a:p>
        </p:txBody>
      </p:sp>
      <p:sp>
        <p:nvSpPr>
          <p:cNvPr id="4" name="Slide Number Placeholder 3"/>
          <p:cNvSpPr>
            <a:spLocks noGrp="1"/>
          </p:cNvSpPr>
          <p:nvPr>
            <p:ph type="sldNum" sz="quarter" idx="5"/>
          </p:nvPr>
        </p:nvSpPr>
        <p:spPr/>
        <p:txBody>
          <a:bodyPr/>
          <a:lstStyle/>
          <a:p>
            <a:fld id="{2B5450AC-9EC7-CA4F-8EC5-D1B5ACE0BF2A}" type="slidenum">
              <a:rPr lang="en-US" smtClean="0"/>
              <a:t>2</a:t>
            </a:fld>
            <a:endParaRPr lang="en-US"/>
          </a:p>
        </p:txBody>
      </p:sp>
    </p:spTree>
    <p:extLst>
      <p:ext uri="{BB962C8B-B14F-4D97-AF65-F5344CB8AC3E}">
        <p14:creationId xmlns:p14="http://schemas.microsoft.com/office/powerpoint/2010/main" val="4169789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RGB-Red Green Blue. These are the bands of light in the Visible Light Spectrum, the bands of light we see with our human eyes.</a:t>
            </a:r>
          </a:p>
        </p:txBody>
      </p:sp>
      <p:sp>
        <p:nvSpPr>
          <p:cNvPr id="4" name="Slide Number Placeholder 3"/>
          <p:cNvSpPr>
            <a:spLocks noGrp="1"/>
          </p:cNvSpPr>
          <p:nvPr>
            <p:ph type="sldNum" sz="quarter" idx="5"/>
          </p:nvPr>
        </p:nvSpPr>
        <p:spPr/>
        <p:txBody>
          <a:bodyPr/>
          <a:lstStyle/>
          <a:p>
            <a:fld id="{91D2BF5F-75FD-465F-8CB0-7FA9383CE347}" type="slidenum">
              <a:rPr lang="en-US" smtClean="0"/>
              <a:t>12</a:t>
            </a:fld>
            <a:endParaRPr lang="en-US"/>
          </a:p>
        </p:txBody>
      </p:sp>
    </p:spTree>
    <p:extLst>
      <p:ext uri="{BB962C8B-B14F-4D97-AF65-F5344CB8AC3E}">
        <p14:creationId xmlns:p14="http://schemas.microsoft.com/office/powerpoint/2010/main" val="465355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look beyond the Visible Light Spectrum to see issues in the field sooner than we can notice them with our human eye. This is a map showing us our NDVI Imagery. The red is the worst performing part of that field and green is the best.</a:t>
            </a:r>
          </a:p>
        </p:txBody>
      </p:sp>
      <p:sp>
        <p:nvSpPr>
          <p:cNvPr id="4" name="Slide Number Placeholder 3"/>
          <p:cNvSpPr>
            <a:spLocks noGrp="1"/>
          </p:cNvSpPr>
          <p:nvPr>
            <p:ph type="sldNum" sz="quarter" idx="5"/>
          </p:nvPr>
        </p:nvSpPr>
        <p:spPr/>
        <p:txBody>
          <a:bodyPr/>
          <a:lstStyle/>
          <a:p>
            <a:fld id="{91D2BF5F-75FD-465F-8CB0-7FA9383CE347}" type="slidenum">
              <a:rPr lang="en-US" smtClean="0"/>
              <a:t>13</a:t>
            </a:fld>
            <a:endParaRPr lang="en-US"/>
          </a:p>
        </p:txBody>
      </p:sp>
    </p:spTree>
    <p:extLst>
      <p:ext uri="{BB962C8B-B14F-4D97-AF65-F5344CB8AC3E}">
        <p14:creationId xmlns:p14="http://schemas.microsoft.com/office/powerpoint/2010/main" val="903853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use for mapping is to give us some stand count values. This is valuable because we can see stand counts across a larger stretch of a field than what we can just count by hand. Nice resource. And we can still do the hand method to calibrate this and help us gauge how accurate this is. Note: this has to be done by about V2 before all the leaves start to touch each other. Otherwise, the values get skewed.</a:t>
            </a:r>
          </a:p>
        </p:txBody>
      </p:sp>
      <p:sp>
        <p:nvSpPr>
          <p:cNvPr id="4" name="Slide Number Placeholder 3"/>
          <p:cNvSpPr>
            <a:spLocks noGrp="1"/>
          </p:cNvSpPr>
          <p:nvPr>
            <p:ph type="sldNum" sz="quarter" idx="5"/>
          </p:nvPr>
        </p:nvSpPr>
        <p:spPr/>
        <p:txBody>
          <a:bodyPr/>
          <a:lstStyle/>
          <a:p>
            <a:fld id="{91D2BF5F-75FD-465F-8CB0-7FA9383CE347}" type="slidenum">
              <a:rPr lang="en-US" smtClean="0"/>
              <a:t>14</a:t>
            </a:fld>
            <a:endParaRPr lang="en-US"/>
          </a:p>
        </p:txBody>
      </p:sp>
    </p:spTree>
    <p:extLst>
      <p:ext uri="{BB962C8B-B14F-4D97-AF65-F5344CB8AC3E}">
        <p14:creationId xmlns:p14="http://schemas.microsoft.com/office/powerpoint/2010/main" val="2624104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Drone licensing will be explored more on the next slide.</a:t>
            </a:r>
          </a:p>
          <a:p>
            <a:r>
              <a:rPr lang="en-US" dirty="0"/>
              <a:t>You can legally fly your drone up to 400 feet above ground level (AGL) before you have to ask for permission from the Federal Aviation Administration, who controls the airspace over the United States. </a:t>
            </a:r>
          </a:p>
          <a:p>
            <a:r>
              <a:rPr lang="en-US" dirty="0"/>
              <a:t>You always have to keep your drone in what is known as “Visual Line of Sight” (VLOS)</a:t>
            </a:r>
          </a:p>
          <a:p>
            <a:r>
              <a:rPr lang="en-US" dirty="0"/>
              <a:t>You cannot fly your drone over people at public spaces. Safety hazard, if the drone were to fall out of the sky and hit them on the head. </a:t>
            </a:r>
          </a:p>
        </p:txBody>
      </p:sp>
      <p:sp>
        <p:nvSpPr>
          <p:cNvPr id="4" name="Slide Number Placeholder 3"/>
          <p:cNvSpPr>
            <a:spLocks noGrp="1"/>
          </p:cNvSpPr>
          <p:nvPr>
            <p:ph type="sldNum" sz="quarter" idx="5"/>
          </p:nvPr>
        </p:nvSpPr>
        <p:spPr/>
        <p:txBody>
          <a:bodyPr/>
          <a:lstStyle/>
          <a:p>
            <a:fld id="{2B5450AC-9EC7-CA4F-8EC5-D1B5ACE0BF2A}" type="slidenum">
              <a:rPr lang="en-US" smtClean="0"/>
              <a:t>15</a:t>
            </a:fld>
            <a:endParaRPr lang="en-US"/>
          </a:p>
        </p:txBody>
      </p:sp>
    </p:spTree>
    <p:extLst>
      <p:ext uri="{BB962C8B-B14F-4D97-AF65-F5344CB8AC3E}">
        <p14:creationId xmlns:p14="http://schemas.microsoft.com/office/powerpoint/2010/main" val="3526941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Nebraska, there are testing centers in several locations. As of current, you do have to go in person to take the exam.</a:t>
            </a:r>
          </a:p>
        </p:txBody>
      </p:sp>
      <p:sp>
        <p:nvSpPr>
          <p:cNvPr id="4" name="Slide Number Placeholder 3"/>
          <p:cNvSpPr>
            <a:spLocks noGrp="1"/>
          </p:cNvSpPr>
          <p:nvPr>
            <p:ph type="sldNum" sz="quarter" idx="5"/>
          </p:nvPr>
        </p:nvSpPr>
        <p:spPr/>
        <p:txBody>
          <a:bodyPr/>
          <a:lstStyle/>
          <a:p>
            <a:fld id="{91D2BF5F-75FD-465F-8CB0-7FA9383CE347}" type="slidenum">
              <a:rPr lang="en-US" smtClean="0"/>
              <a:t>16</a:t>
            </a:fld>
            <a:endParaRPr lang="en-US"/>
          </a:p>
        </p:txBody>
      </p:sp>
    </p:spTree>
    <p:extLst>
      <p:ext uri="{BB962C8B-B14F-4D97-AF65-F5344CB8AC3E}">
        <p14:creationId xmlns:p14="http://schemas.microsoft.com/office/powerpoint/2010/main" val="2956031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you take off, you want to ensure that it is safe to do so. These things even apply to taking off indoor drones in the school building or at home. You want to ensure that the drone is in good physical condition to take off. If you are outside, you also want to check the weather. In Nebraska, wind is the biggest factor to pay attention to for a good flight day.</a:t>
            </a:r>
          </a:p>
          <a:p>
            <a:endParaRPr lang="en-US" dirty="0"/>
          </a:p>
          <a:p>
            <a:r>
              <a:rPr lang="en-US" dirty="0"/>
              <a:t>When you identify the location you want to fly, ensure that you have good space to take off. Be aware of what direction your drone is facing, what direction “forward” is if you need to use the manual controls. </a:t>
            </a:r>
          </a:p>
          <a:p>
            <a:endParaRPr lang="en-US" dirty="0"/>
          </a:p>
          <a:p>
            <a:r>
              <a:rPr lang="en-US" dirty="0"/>
              <a:t>Communicate with those around you that you are going to take off so there are no surprises!</a:t>
            </a:r>
          </a:p>
        </p:txBody>
      </p:sp>
      <p:sp>
        <p:nvSpPr>
          <p:cNvPr id="4" name="Slide Number Placeholder 3"/>
          <p:cNvSpPr>
            <a:spLocks noGrp="1"/>
          </p:cNvSpPr>
          <p:nvPr>
            <p:ph type="sldNum" sz="quarter" idx="5"/>
          </p:nvPr>
        </p:nvSpPr>
        <p:spPr/>
        <p:txBody>
          <a:bodyPr/>
          <a:lstStyle/>
          <a:p>
            <a:fld id="{91D2BF5F-75FD-465F-8CB0-7FA9383CE347}" type="slidenum">
              <a:rPr lang="en-US" smtClean="0"/>
              <a:t>17</a:t>
            </a:fld>
            <a:endParaRPr lang="en-US"/>
          </a:p>
        </p:txBody>
      </p:sp>
    </p:spTree>
    <p:extLst>
      <p:ext uri="{BB962C8B-B14F-4D97-AF65-F5344CB8AC3E}">
        <p14:creationId xmlns:p14="http://schemas.microsoft.com/office/powerpoint/2010/main" val="3725643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While all the things on the last slide are precision ag tools, I want to encourage you to think of precision ag as not just the technology. I challenge you to think about it as a method of farm management. We will dive deeper in further units about the differences in traditional and precision ag practices, but you can explain now that this is us being intentional with our decisions. Saying that we are going to make a specific recipe of a feed ration rather than just throwing in a touch a silage, some hay, maybe some soybean meal today because I’m feeling adventurous. This is also not us going to one area of the field to sample then doing things for the field based on that one spot. This is us working to collect data and going one step further to make sense of the data. Technology is that tool to help us enhance our decision making. “optimizing results with less inputs”. Break down words as needed. I connect optimization to something that they have done or will soon do in math for example. I will have an example where I say, if you are making Chex Mix, you want to have the right mix. Don’t want it too heavy on the Chex, or the M&amp;M’s. Want to find that sweet spot in the middle where you have the mix of sweet and salty. That’s a fun example, and I’d encourage you to share another one if you have one. </a:t>
            </a:r>
          </a:p>
        </p:txBody>
      </p:sp>
      <p:sp>
        <p:nvSpPr>
          <p:cNvPr id="4" name="Slide Number Placeholder 3"/>
          <p:cNvSpPr>
            <a:spLocks noGrp="1"/>
          </p:cNvSpPr>
          <p:nvPr>
            <p:ph type="sldNum" sz="quarter" idx="5"/>
          </p:nvPr>
        </p:nvSpPr>
        <p:spPr/>
        <p:txBody>
          <a:bodyPr/>
          <a:lstStyle/>
          <a:p>
            <a:fld id="{2B5450AC-9EC7-CA4F-8EC5-D1B5ACE0BF2A}" type="slidenum">
              <a:rPr lang="en-US" smtClean="0"/>
              <a:t>3</a:t>
            </a:fld>
            <a:endParaRPr lang="en-US"/>
          </a:p>
        </p:txBody>
      </p:sp>
    </p:spTree>
    <p:extLst>
      <p:ext uri="{BB962C8B-B14F-4D97-AF65-F5344CB8AC3E}">
        <p14:creationId xmlns:p14="http://schemas.microsoft.com/office/powerpoint/2010/main" val="794632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Management of Fertilizer, Water, Seed/population, and Feed mix/rations. More on this to come. This is to showcase to examples of precision ag to give them a better idea of what this entails. If you have any other examples, please share. </a:t>
            </a:r>
          </a:p>
          <a:p>
            <a:endParaRPr lang="en-US" dirty="0"/>
          </a:p>
          <a:p>
            <a:r>
              <a:rPr lang="en-US" dirty="0">
                <a:hlinkClick r:id="rId3"/>
              </a:rPr>
              <a:t>Lely's updated dairy robots work faster, smarter</a:t>
            </a:r>
            <a:endParaRPr lang="en-US" dirty="0"/>
          </a:p>
        </p:txBody>
      </p:sp>
      <p:sp>
        <p:nvSpPr>
          <p:cNvPr id="4" name="Slide Number Placeholder 3"/>
          <p:cNvSpPr>
            <a:spLocks noGrp="1"/>
          </p:cNvSpPr>
          <p:nvPr>
            <p:ph type="sldNum" sz="quarter" idx="5"/>
          </p:nvPr>
        </p:nvSpPr>
        <p:spPr/>
        <p:txBody>
          <a:bodyPr/>
          <a:lstStyle/>
          <a:p>
            <a:fld id="{2B5450AC-9EC7-CA4F-8EC5-D1B5ACE0BF2A}" type="slidenum">
              <a:rPr lang="en-US" smtClean="0"/>
              <a:t>4</a:t>
            </a:fld>
            <a:endParaRPr lang="en-US"/>
          </a:p>
        </p:txBody>
      </p:sp>
    </p:spTree>
    <p:extLst>
      <p:ext uri="{BB962C8B-B14F-4D97-AF65-F5344CB8AC3E}">
        <p14:creationId xmlns:p14="http://schemas.microsoft.com/office/powerpoint/2010/main" val="3189141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Variable Rate Seeding Photo: </a:t>
            </a:r>
            <a:r>
              <a:rPr lang="en-US" dirty="0">
                <a:hlinkClick r:id="rId3"/>
              </a:rPr>
              <a:t>Putting Variable-Rate Seeding to Work on Your Farm | Pioneer® Seeds</a:t>
            </a:r>
            <a:endParaRPr lang="en-US" dirty="0"/>
          </a:p>
        </p:txBody>
      </p:sp>
      <p:sp>
        <p:nvSpPr>
          <p:cNvPr id="4" name="Slide Number Placeholder 3"/>
          <p:cNvSpPr>
            <a:spLocks noGrp="1"/>
          </p:cNvSpPr>
          <p:nvPr>
            <p:ph type="sldNum" sz="quarter" idx="5"/>
          </p:nvPr>
        </p:nvSpPr>
        <p:spPr/>
        <p:txBody>
          <a:bodyPr/>
          <a:lstStyle/>
          <a:p>
            <a:fld id="{2B5450AC-9EC7-CA4F-8EC5-D1B5ACE0BF2A}" type="slidenum">
              <a:rPr lang="en-US" smtClean="0"/>
              <a:t>5</a:t>
            </a:fld>
            <a:endParaRPr lang="en-US"/>
          </a:p>
        </p:txBody>
      </p:sp>
    </p:spTree>
    <p:extLst>
      <p:ext uri="{BB962C8B-B14F-4D97-AF65-F5344CB8AC3E}">
        <p14:creationId xmlns:p14="http://schemas.microsoft.com/office/powerpoint/2010/main" val="168908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is helpful, as you consider careers, to ponder what problems you enjoy solving. Even when you go to sport events or scroll Tik Tok, you are solving a boredom problem that you are working to fix. You want entertainment, so those are examples of solutions. Let’s jump into the “why” of precision ag before we go too much further. On a global scale, we have to feed 9 billion people by 2050. This will continue to be talked about until 2050, so you will hear about this in college, especially if you go into an agriculture degree. How can we work to accomplish this with urban sprawl? Precision ag may be an option to help us be intentional with the land that we have.</a:t>
            </a:r>
          </a:p>
          <a:p>
            <a:endParaRPr lang="en-US"/>
          </a:p>
          <a:p>
            <a:r>
              <a:rPr lang="en-US"/>
              <a:t>A fun suggestion for you: do the Earth as an Apple demonstration! A link explaining the activity can be found here: </a:t>
            </a:r>
            <a:r>
              <a:rPr lang="en-US">
                <a:hlinkClick r:id="rId3"/>
              </a:rPr>
              <a:t>Earth as an Apple – Earth Day Activity – Eat Well (canolaeatwell.com)</a:t>
            </a:r>
            <a:endParaRPr lang="en-US"/>
          </a:p>
        </p:txBody>
      </p:sp>
      <p:sp>
        <p:nvSpPr>
          <p:cNvPr id="4" name="Slide Number Placeholder 3"/>
          <p:cNvSpPr>
            <a:spLocks noGrp="1"/>
          </p:cNvSpPr>
          <p:nvPr>
            <p:ph type="sldNum" sz="quarter" idx="5"/>
          </p:nvPr>
        </p:nvSpPr>
        <p:spPr/>
        <p:txBody>
          <a:bodyPr/>
          <a:lstStyle/>
          <a:p>
            <a:fld id="{2B5450AC-9EC7-CA4F-8EC5-D1B5ACE0BF2A}" type="slidenum">
              <a:rPr lang="en-US" smtClean="0"/>
              <a:t>6</a:t>
            </a:fld>
            <a:endParaRPr lang="en-US"/>
          </a:p>
        </p:txBody>
      </p:sp>
    </p:spTree>
    <p:extLst>
      <p:ext uri="{BB962C8B-B14F-4D97-AF65-F5344CB8AC3E}">
        <p14:creationId xmlns:p14="http://schemas.microsoft.com/office/powerpoint/2010/main" val="350736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 a local level, nitrate problems. Discuss what is going on in this graph. Orange and red dots are problems, as the safe level for nitrate concentration in our water is less than 10 ppm or mg/L. Have them find where your school is on the map. Also see if they notice the trend that high nitrates follow the rivers in the state and land in areas near our riverbeds. This can trickle into conversations about items such as: load control, drought, Republican River debacle, conservation. These nitrate issues can ultimately cause health issues.</a:t>
            </a:r>
          </a:p>
          <a:p>
            <a:endParaRPr lang="en-US"/>
          </a:p>
          <a:p>
            <a:r>
              <a:rPr lang="en-US"/>
              <a:t>One example of a health issue is blue baby syndrome. This predominantly affects infants and elderly folks, but high nitrate concentrations can attack the oxygen in your blood. By blocking that oxygen, it makes it more difficult to breathe, and, in extreme cases, will cause their skin to physically turn blue since they can’t breathe properly. Health experts are also beginning to contribute nitrate levels to higher levels of cancer rates. In Platte County with families that live along the Loup River, they are beginning to see trends of colon cancer. They are starting to attribute this to the water quality in their region. Take-home message: water testing at home and being intentional with lawn and field fertilizer application is important.</a:t>
            </a:r>
          </a:p>
          <a:p>
            <a:endParaRPr lang="en-US"/>
          </a:p>
          <a:p>
            <a:r>
              <a:rPr lang="en-US"/>
              <a:t>Another “why” for farmers when if comes to wanting to adopt precision ag is profitability: help farmers bring more children back into the operation, or get them back to the operation sooner. Even allow the farmer in general to make a living.</a:t>
            </a:r>
          </a:p>
        </p:txBody>
      </p:sp>
      <p:sp>
        <p:nvSpPr>
          <p:cNvPr id="4" name="Slide Number Placeholder 3"/>
          <p:cNvSpPr>
            <a:spLocks noGrp="1"/>
          </p:cNvSpPr>
          <p:nvPr>
            <p:ph type="sldNum" sz="quarter" idx="5"/>
          </p:nvPr>
        </p:nvSpPr>
        <p:spPr/>
        <p:txBody>
          <a:bodyPr/>
          <a:lstStyle/>
          <a:p>
            <a:fld id="{2B5450AC-9EC7-CA4F-8EC5-D1B5ACE0BF2A}" type="slidenum">
              <a:rPr lang="en-US" smtClean="0"/>
              <a:t>7</a:t>
            </a:fld>
            <a:endParaRPr lang="en-US"/>
          </a:p>
        </p:txBody>
      </p:sp>
    </p:spTree>
    <p:extLst>
      <p:ext uri="{BB962C8B-B14F-4D97-AF65-F5344CB8AC3E}">
        <p14:creationId xmlns:p14="http://schemas.microsoft.com/office/powerpoint/2010/main" val="2971573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Drones are used for many things: search and rescue, supposedly delivery, construction, real estate, and agriculture. I have a video here that shows us a spray drone fleet switching out for one drone to go out to the field and the other to come in to be refilled.</a:t>
            </a:r>
          </a:p>
          <a:p>
            <a:endParaRPr lang="en-US" dirty="0"/>
          </a:p>
          <a:p>
            <a:r>
              <a:rPr lang="en-US" dirty="0"/>
              <a:t>Drone Delivery Picture from Stock Images, Construction Image from freepik.com, video from Courtney’s camera roll</a:t>
            </a:r>
          </a:p>
        </p:txBody>
      </p:sp>
      <p:sp>
        <p:nvSpPr>
          <p:cNvPr id="4" name="Slide Number Placeholder 3"/>
          <p:cNvSpPr>
            <a:spLocks noGrp="1"/>
          </p:cNvSpPr>
          <p:nvPr>
            <p:ph type="sldNum" sz="quarter" idx="5"/>
          </p:nvPr>
        </p:nvSpPr>
        <p:spPr/>
        <p:txBody>
          <a:bodyPr/>
          <a:lstStyle/>
          <a:p>
            <a:fld id="{91D2BF5F-75FD-465F-8CB0-7FA9383CE347}" type="slidenum">
              <a:rPr lang="en-US" smtClean="0"/>
              <a:t>8</a:t>
            </a:fld>
            <a:endParaRPr lang="en-US"/>
          </a:p>
        </p:txBody>
      </p:sp>
    </p:spTree>
    <p:extLst>
      <p:ext uri="{BB962C8B-B14F-4D97-AF65-F5344CB8AC3E}">
        <p14:creationId xmlns:p14="http://schemas.microsoft.com/office/powerpoint/2010/main" val="1267950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from Northeast Community College</a:t>
            </a:r>
          </a:p>
        </p:txBody>
      </p:sp>
      <p:sp>
        <p:nvSpPr>
          <p:cNvPr id="4" name="Slide Number Placeholder 3"/>
          <p:cNvSpPr>
            <a:spLocks noGrp="1"/>
          </p:cNvSpPr>
          <p:nvPr>
            <p:ph type="sldNum" sz="quarter" idx="5"/>
          </p:nvPr>
        </p:nvSpPr>
        <p:spPr/>
        <p:txBody>
          <a:bodyPr/>
          <a:lstStyle/>
          <a:p>
            <a:fld id="{2B5450AC-9EC7-CA4F-8EC5-D1B5ACE0BF2A}" type="slidenum">
              <a:rPr lang="en-US" smtClean="0"/>
              <a:t>9</a:t>
            </a:fld>
            <a:endParaRPr lang="en-US"/>
          </a:p>
        </p:txBody>
      </p:sp>
    </p:spTree>
    <p:extLst>
      <p:ext uri="{BB962C8B-B14F-4D97-AF65-F5344CB8AC3E}">
        <p14:creationId xmlns:p14="http://schemas.microsoft.com/office/powerpoint/2010/main" val="809267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page for Drone Deploy. We have our boundary that we can set up initially, then it will remember this boundary each time we show up to fly. We can adjust our flight altitude, legally going up to 400 feet above ground level (AGL) without getting permission from the FAA. On our stats on the left, you can see that the current flight plan will take seven minutes and 25 seconds, it will cover 18 acres, and it will take 283 images during that time. A battery lasts about 25 minutes.</a:t>
            </a:r>
          </a:p>
        </p:txBody>
      </p:sp>
      <p:sp>
        <p:nvSpPr>
          <p:cNvPr id="4" name="Slide Number Placeholder 3"/>
          <p:cNvSpPr>
            <a:spLocks noGrp="1"/>
          </p:cNvSpPr>
          <p:nvPr>
            <p:ph type="sldNum" sz="quarter" idx="5"/>
          </p:nvPr>
        </p:nvSpPr>
        <p:spPr/>
        <p:txBody>
          <a:bodyPr/>
          <a:lstStyle/>
          <a:p>
            <a:fld id="{91D2BF5F-75FD-465F-8CB0-7FA9383CE347}" type="slidenum">
              <a:rPr lang="en-US" smtClean="0"/>
              <a:t>10</a:t>
            </a:fld>
            <a:endParaRPr lang="en-US"/>
          </a:p>
        </p:txBody>
      </p:sp>
    </p:spTree>
    <p:extLst>
      <p:ext uri="{BB962C8B-B14F-4D97-AF65-F5344CB8AC3E}">
        <p14:creationId xmlns:p14="http://schemas.microsoft.com/office/powerpoint/2010/main" val="1896777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122363"/>
            <a:ext cx="10782300" cy="2306637"/>
          </a:xfrm>
          <a:prstGeom prst="rect">
            <a:avLst/>
          </a:prstGeom>
        </p:spPr>
        <p:txBody>
          <a:bodyPr anchor="b"/>
          <a:lstStyle>
            <a:lvl1pPr algn="ctr">
              <a:defRPr sz="6000" baseline="0">
                <a:latin typeface="Calibri Light" panose="020F030202020403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47700" y="3429000"/>
            <a:ext cx="10782300" cy="145296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634853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10706100"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47700" y="2162014"/>
            <a:ext cx="10782300" cy="35529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599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61370" y="694607"/>
            <a:ext cx="10768629" cy="2734393"/>
          </a:xfrm>
          <a:prstGeom prst="rect">
            <a:avLst/>
          </a:prstGeom>
        </p:spPr>
        <p:txBody>
          <a:bodyPr anchor="b"/>
          <a:lstStyle>
            <a:lvl1pPr>
              <a:defRPr sz="6000" baseline="0">
                <a:solidFill>
                  <a:schemeClr val="bg1"/>
                </a:solidFill>
                <a:latin typeface="Calibri Light" panose="020F030202020403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61370" y="3494868"/>
            <a:ext cx="10768629" cy="1579651"/>
          </a:xfrm>
        </p:spPr>
        <p:txBody>
          <a:bodyPr/>
          <a:lstStyle>
            <a:lvl1pPr marL="0" indent="0">
              <a:buNone/>
              <a:defRPr sz="2400" baseline="0">
                <a:solidFill>
                  <a:schemeClr val="bg2">
                    <a:lumMod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7323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685799"/>
            <a:ext cx="10782300" cy="1414221"/>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47700" y="2185261"/>
            <a:ext cx="5372100" cy="39917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85261"/>
            <a:ext cx="5257800" cy="39917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25743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47701" y="685800"/>
            <a:ext cx="10797797"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47701" y="2100019"/>
            <a:ext cx="5349876" cy="705173"/>
          </a:xfrm>
        </p:spPr>
        <p:txBody>
          <a:bodyPr anchor="b"/>
          <a:lstStyle>
            <a:lvl1pPr marL="0" indent="0">
              <a:buNone/>
              <a:defRPr sz="2400" b="1" baseline="0">
                <a:solidFill>
                  <a:schemeClr val="bg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47700" y="2991173"/>
            <a:ext cx="5424121" cy="27238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79166" y="2100019"/>
            <a:ext cx="5376223" cy="705173"/>
          </a:xfrm>
        </p:spPr>
        <p:txBody>
          <a:bodyPr anchor="b"/>
          <a:lstStyle>
            <a:lvl1pPr marL="0" indent="0">
              <a:buNone/>
              <a:defRPr sz="2400" b="1" baseline="0">
                <a:solidFill>
                  <a:schemeClr val="bg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79166" y="2991173"/>
            <a:ext cx="5450834" cy="27238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53907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10782300"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006570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1ACF26-A1E1-AF45-BE24-31F02C379381}"/>
              </a:ext>
            </a:extLst>
          </p:cNvPr>
          <p:cNvSpPr txBox="1"/>
          <p:nvPr/>
        </p:nvSpPr>
        <p:spPr>
          <a:xfrm>
            <a:off x="1991532" y="617607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60151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68">
          <p15:clr>
            <a:srgbClr val="FBAE40"/>
          </p15:clr>
        </p15:guide>
        <p15:guide id="2" pos="3840">
          <p15:clr>
            <a:srgbClr val="FBAE40"/>
          </p15:clr>
        </p15:guide>
        <p15:guide id="3" pos="7200">
          <p15:clr>
            <a:srgbClr val="FBAE40"/>
          </p15:clr>
        </p15:guide>
        <p15:guide id="4" pos="408">
          <p15:clr>
            <a:srgbClr val="FBAE40"/>
          </p15:clr>
        </p15:guide>
        <p15:guide id="5" orient="horz" pos="3576">
          <p15:clr>
            <a:srgbClr val="FBAE40"/>
          </p15:clr>
        </p15:guide>
        <p15:guide id="6" orient="horz" pos="43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4124325" cy="13716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261674" y="685801"/>
            <a:ext cx="6168325" cy="50291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7700" y="2057400"/>
            <a:ext cx="4124325"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131061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4124325" cy="13716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53924" y="685801"/>
            <a:ext cx="6176075" cy="50291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7700" y="2057400"/>
            <a:ext cx="4124325"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8852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4E29EF-EA91-3D4C-B70A-9380CB736A5D}"/>
              </a:ext>
            </a:extLst>
          </p:cNvPr>
          <p:cNvPicPr>
            <a:picLocks noChangeAspect="1"/>
          </p:cNvPicPr>
          <p:nvPr/>
        </p:nvPicPr>
        <p:blipFill>
          <a:blip r:embed="rId11"/>
          <a:srcRect/>
          <a:stretch/>
        </p:blipFill>
        <p:spPr>
          <a:xfrm>
            <a:off x="0" y="0"/>
            <a:ext cx="12191999" cy="6858000"/>
          </a:xfrm>
          <a:prstGeom prst="rect">
            <a:avLst/>
          </a:prstGeom>
        </p:spPr>
      </p:pic>
      <p:sp>
        <p:nvSpPr>
          <p:cNvPr id="3" name="Text Placeholder 2"/>
          <p:cNvSpPr>
            <a:spLocks noGrp="1"/>
          </p:cNvSpPr>
          <p:nvPr>
            <p:ph type="body" idx="1"/>
          </p:nvPr>
        </p:nvSpPr>
        <p:spPr>
          <a:xfrm>
            <a:off x="647700" y="1825625"/>
            <a:ext cx="10782300" cy="38893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81ABF082-7A8F-9D4D-97A7-7E7C3EABBB4A}"/>
              </a:ext>
            </a:extLst>
          </p:cNvPr>
          <p:cNvSpPr>
            <a:spLocks noGrp="1"/>
          </p:cNvSpPr>
          <p:nvPr>
            <p:ph type="title"/>
          </p:nvPr>
        </p:nvSpPr>
        <p:spPr>
          <a:xfrm>
            <a:off x="647700" y="685800"/>
            <a:ext cx="10782300" cy="1004888"/>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8567026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0" i="0" kern="1200" cap="all" baseline="0">
          <a:solidFill>
            <a:schemeClr val="bg1"/>
          </a:solidFill>
          <a:latin typeface="Calibri Light" panose="020F03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bg2">
              <a:lumMod val="50000"/>
            </a:schemeClr>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chemeClr val="bg2">
              <a:lumMod val="50000"/>
            </a:schemeClr>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bg2">
              <a:lumMod val="50000"/>
            </a:schemeClr>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1" kern="1200" baseline="0">
          <a:solidFill>
            <a:schemeClr val="bg2">
              <a:lumMod val="50000"/>
            </a:schemeClr>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1" kern="1200" baseline="0">
          <a:solidFill>
            <a:schemeClr val="bg2">
              <a:lumMod val="50000"/>
            </a:schemeClr>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08">
          <p15:clr>
            <a:srgbClr val="F26B43"/>
          </p15:clr>
        </p15:guide>
        <p15:guide id="4" pos="7200">
          <p15:clr>
            <a:srgbClr val="F26B43"/>
          </p15:clr>
        </p15:guide>
        <p15:guide id="5" orient="horz" pos="432">
          <p15:clr>
            <a:srgbClr val="F26B43"/>
          </p15:clr>
        </p15:guide>
        <p15:guide id="6" orient="horz" pos="3600">
          <p15:clr>
            <a:srgbClr val="F26B43"/>
          </p15:clr>
        </p15:guide>
        <p15:guide id="7" orient="horz" pos="3864">
          <p15:clr>
            <a:srgbClr val="F26B43"/>
          </p15:clr>
        </p15:guide>
        <p15:guide id="8" orient="horz" pos="34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hyperlink" Target="https://stock.adobe.com/?ef_id=9563479c9dd21157108725c123a99dc8:G:s&amp;s_kwcid=AL!3085!10!78821359971052!78821599150826&amp;as_channel=sem&amp;as_campclass=nonbrand&amp;as_campaign=US|CPRO|Stock|AWAR|Clipart_BMM|BNG||&amp;as_source=bing&amp;as_camptype=acquisition&amp;sdid=KQPIC&amp;mv=search&amp;as_audience=cor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14.jpeg"/><Relationship Id="rId5" Type="http://schemas.openxmlformats.org/officeDocument/2006/relationships/image" Target="../media/image13.jp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675C1-C63C-9D05-D6D0-83DB7186EE8B}"/>
              </a:ext>
            </a:extLst>
          </p:cNvPr>
          <p:cNvSpPr>
            <a:spLocks noGrp="1"/>
          </p:cNvSpPr>
          <p:nvPr>
            <p:ph type="ctrTitle"/>
          </p:nvPr>
        </p:nvSpPr>
        <p:spPr/>
        <p:txBody>
          <a:bodyPr/>
          <a:lstStyle/>
          <a:p>
            <a:r>
              <a:rPr lang="en-US" dirty="0"/>
              <a:t>Drones</a:t>
            </a:r>
          </a:p>
        </p:txBody>
      </p:sp>
      <p:sp>
        <p:nvSpPr>
          <p:cNvPr id="3" name="Subtitle 2">
            <a:extLst>
              <a:ext uri="{FF2B5EF4-FFF2-40B4-BE49-F238E27FC236}">
                <a16:creationId xmlns:a16="http://schemas.microsoft.com/office/drawing/2014/main" id="{2A870676-9E4A-1578-7252-2B9FC45C3E8C}"/>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EAEC1C80-BF1C-90DD-0A2C-30174F6C825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62503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25CC6-371B-A38D-1BC4-383CE051981A}"/>
              </a:ext>
            </a:extLst>
          </p:cNvPr>
          <p:cNvSpPr>
            <a:spLocks noGrp="1"/>
          </p:cNvSpPr>
          <p:nvPr>
            <p:ph type="title"/>
          </p:nvPr>
        </p:nvSpPr>
        <p:spPr>
          <a:xfrm>
            <a:off x="647700" y="72957"/>
            <a:ext cx="10706100" cy="1414220"/>
          </a:xfrm>
        </p:spPr>
        <p:txBody>
          <a:bodyPr/>
          <a:lstStyle/>
          <a:p>
            <a:r>
              <a:rPr lang="en-US" dirty="0"/>
              <a:t>Drone Use in Agriculture</a:t>
            </a:r>
          </a:p>
        </p:txBody>
      </p:sp>
      <p:sp>
        <p:nvSpPr>
          <p:cNvPr id="3" name="Content Placeholder 2">
            <a:extLst>
              <a:ext uri="{FF2B5EF4-FFF2-40B4-BE49-F238E27FC236}">
                <a16:creationId xmlns:a16="http://schemas.microsoft.com/office/drawing/2014/main" id="{0C8F496F-AB4F-50B4-6842-583D53711DB9}"/>
              </a:ext>
            </a:extLst>
          </p:cNvPr>
          <p:cNvSpPr>
            <a:spLocks noGrp="1"/>
          </p:cNvSpPr>
          <p:nvPr>
            <p:ph idx="1"/>
          </p:nvPr>
        </p:nvSpPr>
        <p:spPr/>
        <p:txBody>
          <a:bodyPr/>
          <a:lstStyle/>
          <a:p>
            <a:r>
              <a:rPr lang="en-US" dirty="0"/>
              <a:t>Mapping</a:t>
            </a:r>
          </a:p>
          <a:p>
            <a:pPr lvl="1"/>
            <a:r>
              <a:rPr lang="en-US" dirty="0"/>
              <a:t>The set up</a:t>
            </a:r>
          </a:p>
        </p:txBody>
      </p:sp>
      <p:pic>
        <p:nvPicPr>
          <p:cNvPr id="5" name="Picture 4" descr="Aerial map showing a 7.25-acre field outlined with green boundary lines and divided into vertical sections for a drone flight plan. The map includes labels for flight altitude at 150 feet, flight speed at 10 mph, and displays surrounding buildings, roads, and parking areas with a user interface for drone control on the left panel.">
            <a:extLst>
              <a:ext uri="{FF2B5EF4-FFF2-40B4-BE49-F238E27FC236}">
                <a16:creationId xmlns:a16="http://schemas.microsoft.com/office/drawing/2014/main" id="{2E1DCECD-E5FA-57DD-283C-B125F4699C2C}"/>
              </a:ext>
            </a:extLst>
          </p:cNvPr>
          <p:cNvPicPr>
            <a:picLocks noChangeAspect="1"/>
          </p:cNvPicPr>
          <p:nvPr/>
        </p:nvPicPr>
        <p:blipFill>
          <a:blip r:embed="rId3"/>
          <a:stretch>
            <a:fillRect/>
          </a:stretch>
        </p:blipFill>
        <p:spPr>
          <a:xfrm>
            <a:off x="3501958" y="1143000"/>
            <a:ext cx="8414946" cy="5550787"/>
          </a:xfrm>
          <a:prstGeom prst="rect">
            <a:avLst/>
          </a:prstGeom>
        </p:spPr>
      </p:pic>
    </p:spTree>
    <p:extLst>
      <p:ext uri="{BB962C8B-B14F-4D97-AF65-F5344CB8AC3E}">
        <p14:creationId xmlns:p14="http://schemas.microsoft.com/office/powerpoint/2010/main" val="414737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C835D-934A-B3E0-EF87-7B6B432455F3}"/>
              </a:ext>
            </a:extLst>
          </p:cNvPr>
          <p:cNvSpPr>
            <a:spLocks noGrp="1"/>
          </p:cNvSpPr>
          <p:nvPr>
            <p:ph type="title"/>
          </p:nvPr>
        </p:nvSpPr>
        <p:spPr/>
        <p:txBody>
          <a:bodyPr/>
          <a:lstStyle/>
          <a:p>
            <a:r>
              <a:rPr lang="en-US" dirty="0"/>
              <a:t>Upload Images</a:t>
            </a:r>
          </a:p>
        </p:txBody>
      </p:sp>
      <p:pic>
        <p:nvPicPr>
          <p:cNvPr id="5" name="Content Placeholder 4" descr="Screenshot of a drone media upload interface showing a circular upload icon with an upward arrow and text indicating no pending uploads. Interface includes navigation menu with Home, C4, Fly, and Upload options, a blue &quot;New Upload&quot; button, and a link for &quot;Special Upload Types.&quot;">
            <a:extLst>
              <a:ext uri="{FF2B5EF4-FFF2-40B4-BE49-F238E27FC236}">
                <a16:creationId xmlns:a16="http://schemas.microsoft.com/office/drawing/2014/main" id="{F0659A17-C9BB-9469-5DF4-E60884EA2EA0}"/>
              </a:ext>
            </a:extLst>
          </p:cNvPr>
          <p:cNvPicPr>
            <a:picLocks noGrp="1" noChangeAspect="1"/>
          </p:cNvPicPr>
          <p:nvPr>
            <p:ph idx="1"/>
          </p:nvPr>
        </p:nvPicPr>
        <p:blipFill>
          <a:blip r:embed="rId2"/>
          <a:stretch>
            <a:fillRect/>
          </a:stretch>
        </p:blipFill>
        <p:spPr>
          <a:xfrm>
            <a:off x="5044073" y="362193"/>
            <a:ext cx="3166072" cy="6133613"/>
          </a:xfrm>
          <a:prstGeom prst="rect">
            <a:avLst/>
          </a:prstGeom>
        </p:spPr>
      </p:pic>
      <p:pic>
        <p:nvPicPr>
          <p:cNvPr id="4" name="Picture 3">
            <a:extLst>
              <a:ext uri="{FF2B5EF4-FFF2-40B4-BE49-F238E27FC236}">
                <a16:creationId xmlns:a16="http://schemas.microsoft.com/office/drawing/2014/main" id="{930A4133-758F-68A4-A3AC-CB0A903C6D0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85415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BF0FF-DE4E-0C14-DF90-2C496DCFC7B9}"/>
              </a:ext>
            </a:extLst>
          </p:cNvPr>
          <p:cNvSpPr>
            <a:spLocks noGrp="1"/>
          </p:cNvSpPr>
          <p:nvPr>
            <p:ph type="title"/>
          </p:nvPr>
        </p:nvSpPr>
        <p:spPr>
          <a:xfrm>
            <a:off x="647700" y="685800"/>
            <a:ext cx="3321185" cy="1414220"/>
          </a:xfrm>
        </p:spPr>
        <p:txBody>
          <a:bodyPr/>
          <a:lstStyle/>
          <a:p>
            <a:r>
              <a:rPr lang="en-US" dirty="0"/>
              <a:t>Explore Page</a:t>
            </a:r>
          </a:p>
        </p:txBody>
      </p:sp>
      <p:sp>
        <p:nvSpPr>
          <p:cNvPr id="3" name="Content Placeholder 2">
            <a:extLst>
              <a:ext uri="{FF2B5EF4-FFF2-40B4-BE49-F238E27FC236}">
                <a16:creationId xmlns:a16="http://schemas.microsoft.com/office/drawing/2014/main" id="{BD2039E5-CCF0-FCB4-B360-CAFA8CB28D6A}"/>
              </a:ext>
            </a:extLst>
          </p:cNvPr>
          <p:cNvSpPr>
            <a:spLocks noGrp="1"/>
          </p:cNvSpPr>
          <p:nvPr>
            <p:ph idx="1"/>
          </p:nvPr>
        </p:nvSpPr>
        <p:spPr/>
        <p:txBody>
          <a:bodyPr/>
          <a:lstStyle/>
          <a:p>
            <a:r>
              <a:rPr lang="en-US" dirty="0"/>
              <a:t>Basic RGB Imagery</a:t>
            </a:r>
          </a:p>
        </p:txBody>
      </p:sp>
      <p:pic>
        <p:nvPicPr>
          <p:cNvPr id="5" name="Picture 4" descr="Aerial photograph showing a large green field adjacent to a paved parking lot with several vehicles and a few buildings. The image includes map interface elements such as layers, map analysis options, and media tabs, indicating use for agricultural or land management purposes.">
            <a:extLst>
              <a:ext uri="{FF2B5EF4-FFF2-40B4-BE49-F238E27FC236}">
                <a16:creationId xmlns:a16="http://schemas.microsoft.com/office/drawing/2014/main" id="{9A8A29CB-F013-5FA1-D2B3-E8AE949CEEDB}"/>
              </a:ext>
            </a:extLst>
          </p:cNvPr>
          <p:cNvPicPr>
            <a:picLocks noChangeAspect="1"/>
          </p:cNvPicPr>
          <p:nvPr/>
        </p:nvPicPr>
        <p:blipFill>
          <a:blip r:embed="rId3"/>
          <a:stretch>
            <a:fillRect/>
          </a:stretch>
        </p:blipFill>
        <p:spPr>
          <a:xfrm>
            <a:off x="4114801" y="1003350"/>
            <a:ext cx="7562038" cy="5168850"/>
          </a:xfrm>
          <a:prstGeom prst="rect">
            <a:avLst/>
          </a:prstGeom>
        </p:spPr>
      </p:pic>
    </p:spTree>
    <p:extLst>
      <p:ext uri="{BB962C8B-B14F-4D97-AF65-F5344CB8AC3E}">
        <p14:creationId xmlns:p14="http://schemas.microsoft.com/office/powerpoint/2010/main" val="3761201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3100C-34CC-1B64-160C-0F041731480B}"/>
              </a:ext>
            </a:extLst>
          </p:cNvPr>
          <p:cNvSpPr>
            <a:spLocks noGrp="1"/>
          </p:cNvSpPr>
          <p:nvPr>
            <p:ph type="title"/>
          </p:nvPr>
        </p:nvSpPr>
        <p:spPr>
          <a:xfrm>
            <a:off x="647701" y="685800"/>
            <a:ext cx="2553796" cy="1414220"/>
          </a:xfrm>
        </p:spPr>
        <p:txBody>
          <a:bodyPr>
            <a:normAutofit/>
          </a:bodyPr>
          <a:lstStyle/>
          <a:p>
            <a:r>
              <a:rPr lang="en-US" dirty="0"/>
              <a:t>Explore Layers</a:t>
            </a:r>
          </a:p>
        </p:txBody>
      </p:sp>
      <p:sp>
        <p:nvSpPr>
          <p:cNvPr id="3" name="Content Placeholder 2">
            <a:extLst>
              <a:ext uri="{FF2B5EF4-FFF2-40B4-BE49-F238E27FC236}">
                <a16:creationId xmlns:a16="http://schemas.microsoft.com/office/drawing/2014/main" id="{F805DB26-CD4B-591D-7860-D9E4E305F60C}"/>
              </a:ext>
            </a:extLst>
          </p:cNvPr>
          <p:cNvSpPr>
            <a:spLocks noGrp="1"/>
          </p:cNvSpPr>
          <p:nvPr>
            <p:ph idx="1"/>
          </p:nvPr>
        </p:nvSpPr>
        <p:spPr/>
        <p:txBody>
          <a:bodyPr/>
          <a:lstStyle/>
          <a:p>
            <a:r>
              <a:rPr lang="en-US" dirty="0"/>
              <a:t>NDVI Imagery</a:t>
            </a:r>
          </a:p>
        </p:txBody>
      </p:sp>
      <p:pic>
        <p:nvPicPr>
          <p:cNvPr id="5" name="Picture 4" descr="Aerial map showing plant health across a large agricultural field using a color-coded overlay with green indicating healthy areas and red indicating stressed zones. Map includes a legend for plant health index values, surrounding infrastructure, and highlights significant variations in crop condition, especially concentrated in the field's eastern and southern edges.">
            <a:extLst>
              <a:ext uri="{FF2B5EF4-FFF2-40B4-BE49-F238E27FC236}">
                <a16:creationId xmlns:a16="http://schemas.microsoft.com/office/drawing/2014/main" id="{4B0DDD1F-B2BE-B6C1-9EF1-25B85CB974E0}"/>
              </a:ext>
            </a:extLst>
          </p:cNvPr>
          <p:cNvPicPr>
            <a:picLocks noChangeAspect="1"/>
          </p:cNvPicPr>
          <p:nvPr/>
        </p:nvPicPr>
        <p:blipFill>
          <a:blip r:embed="rId3"/>
          <a:stretch>
            <a:fillRect/>
          </a:stretch>
        </p:blipFill>
        <p:spPr>
          <a:xfrm>
            <a:off x="3201496" y="773349"/>
            <a:ext cx="8761182" cy="5676089"/>
          </a:xfrm>
          <a:prstGeom prst="rect">
            <a:avLst/>
          </a:prstGeom>
        </p:spPr>
      </p:pic>
    </p:spTree>
    <p:extLst>
      <p:ext uri="{BB962C8B-B14F-4D97-AF65-F5344CB8AC3E}">
        <p14:creationId xmlns:p14="http://schemas.microsoft.com/office/powerpoint/2010/main" val="2330651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AB69E-BDAA-EE5B-9FAA-4C919316B6F2}"/>
              </a:ext>
            </a:extLst>
          </p:cNvPr>
          <p:cNvSpPr>
            <a:spLocks noGrp="1"/>
          </p:cNvSpPr>
          <p:nvPr>
            <p:ph type="title"/>
          </p:nvPr>
        </p:nvSpPr>
        <p:spPr/>
        <p:txBody>
          <a:bodyPr/>
          <a:lstStyle/>
          <a:p>
            <a:r>
              <a:rPr lang="en-US" dirty="0"/>
              <a:t>Stand Count</a:t>
            </a:r>
          </a:p>
        </p:txBody>
      </p:sp>
      <p:pic>
        <p:nvPicPr>
          <p:cNvPr id="5" name="Picture 4" descr="Aerial photograph of a farmland field marked with colored data points indicating stand count measurements, with values ranging from 10.5k to 34.5k. Orange markers dominate the field, with a few green and red markers highlighting lower and higher values, suggesting variation in stand count data across the area.">
            <a:extLst>
              <a:ext uri="{FF2B5EF4-FFF2-40B4-BE49-F238E27FC236}">
                <a16:creationId xmlns:a16="http://schemas.microsoft.com/office/drawing/2014/main" id="{42D22BD4-B5C6-1633-4298-5C8EE3785201}"/>
              </a:ext>
            </a:extLst>
          </p:cNvPr>
          <p:cNvPicPr>
            <a:picLocks noChangeAspect="1"/>
          </p:cNvPicPr>
          <p:nvPr/>
        </p:nvPicPr>
        <p:blipFill>
          <a:blip r:embed="rId3"/>
          <a:stretch>
            <a:fillRect/>
          </a:stretch>
        </p:blipFill>
        <p:spPr>
          <a:xfrm>
            <a:off x="3346315" y="1805383"/>
            <a:ext cx="8364582" cy="4825200"/>
          </a:xfrm>
          <a:prstGeom prst="rect">
            <a:avLst/>
          </a:prstGeom>
        </p:spPr>
      </p:pic>
    </p:spTree>
    <p:extLst>
      <p:ext uri="{BB962C8B-B14F-4D97-AF65-F5344CB8AC3E}">
        <p14:creationId xmlns:p14="http://schemas.microsoft.com/office/powerpoint/2010/main" val="2408771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4893C-6126-4714-9138-582659010BB6}"/>
              </a:ext>
            </a:extLst>
          </p:cNvPr>
          <p:cNvSpPr>
            <a:spLocks noGrp="1"/>
          </p:cNvSpPr>
          <p:nvPr>
            <p:ph type="title"/>
          </p:nvPr>
        </p:nvSpPr>
        <p:spPr>
          <a:xfrm>
            <a:off x="647700" y="685800"/>
            <a:ext cx="4124325" cy="1371600"/>
          </a:xfrm>
        </p:spPr>
        <p:txBody>
          <a:bodyPr anchor="b">
            <a:normAutofit/>
          </a:bodyPr>
          <a:lstStyle/>
          <a:p>
            <a:r>
              <a:rPr lang="en-US" dirty="0"/>
              <a:t>Things to Know about Drones	</a:t>
            </a:r>
          </a:p>
        </p:txBody>
      </p:sp>
      <p:pic>
        <p:nvPicPr>
          <p:cNvPr id="4" name="Content Placeholder 7" descr="Drone flying over a field">
            <a:extLst>
              <a:ext uri="{FF2B5EF4-FFF2-40B4-BE49-F238E27FC236}">
                <a16:creationId xmlns:a16="http://schemas.microsoft.com/office/drawing/2014/main" id="{E0442E75-1BDD-449C-B593-66622527ABAF}"/>
              </a:ext>
            </a:extLst>
          </p:cNvPr>
          <p:cNvPicPr>
            <a:picLocks noChangeAspect="1"/>
          </p:cNvPicPr>
          <p:nvPr/>
        </p:nvPicPr>
        <p:blipFill rotWithShape="1">
          <a:blip r:embed="rId3"/>
          <a:srcRect l="15175" r="2956"/>
          <a:stretch/>
        </p:blipFill>
        <p:spPr>
          <a:xfrm>
            <a:off x="5451676" y="685801"/>
            <a:ext cx="5978323" cy="4874285"/>
          </a:xfrm>
          <a:prstGeom prst="rect">
            <a:avLst/>
          </a:prstGeom>
          <a:noFill/>
        </p:spPr>
      </p:pic>
      <p:sp>
        <p:nvSpPr>
          <p:cNvPr id="3" name="Content Placeholder 2">
            <a:extLst>
              <a:ext uri="{FF2B5EF4-FFF2-40B4-BE49-F238E27FC236}">
                <a16:creationId xmlns:a16="http://schemas.microsoft.com/office/drawing/2014/main" id="{832EAC68-5AB2-40E0-ACEB-9DE5909C920A}"/>
              </a:ext>
            </a:extLst>
          </p:cNvPr>
          <p:cNvSpPr>
            <a:spLocks noGrp="1"/>
          </p:cNvSpPr>
          <p:nvPr>
            <p:ph type="body" sz="half" idx="2"/>
          </p:nvPr>
        </p:nvSpPr>
        <p:spPr>
          <a:xfrm>
            <a:off x="647700" y="2057400"/>
            <a:ext cx="4124325" cy="3657600"/>
          </a:xfrm>
        </p:spPr>
        <p:txBody>
          <a:bodyPr>
            <a:normAutofit/>
          </a:bodyPr>
          <a:lstStyle/>
          <a:p>
            <a:pPr marL="514350" indent="-514350">
              <a:buFont typeface="+mj-lt"/>
              <a:buAutoNum type="arabicPeriod"/>
            </a:pPr>
            <a:r>
              <a:rPr lang="en-US" sz="1800" dirty="0"/>
              <a:t>You do have to have a license</a:t>
            </a:r>
          </a:p>
          <a:p>
            <a:pPr marL="514350" indent="-514350">
              <a:buFont typeface="+mj-lt"/>
              <a:buAutoNum type="arabicPeriod"/>
            </a:pPr>
            <a:r>
              <a:rPr lang="en-US" sz="1800" dirty="0"/>
              <a:t>You can fly your drone up to 400 feet above the ground.</a:t>
            </a:r>
          </a:p>
          <a:p>
            <a:pPr marL="514350" indent="-514350">
              <a:buFont typeface="+mj-lt"/>
              <a:buAutoNum type="arabicPeriod"/>
            </a:pPr>
            <a:r>
              <a:rPr lang="en-US" sz="1800" dirty="0"/>
              <a:t>Keep your eye on the drone.</a:t>
            </a:r>
          </a:p>
          <a:p>
            <a:pPr marL="514350" indent="-514350">
              <a:buFont typeface="+mj-lt"/>
              <a:buAutoNum type="arabicPeriod"/>
            </a:pPr>
            <a:r>
              <a:rPr lang="en-US" sz="1800" dirty="0"/>
              <a:t>You cannot fly over people.</a:t>
            </a:r>
          </a:p>
        </p:txBody>
      </p:sp>
    </p:spTree>
    <p:extLst>
      <p:ext uri="{BB962C8B-B14F-4D97-AF65-F5344CB8AC3E}">
        <p14:creationId xmlns:p14="http://schemas.microsoft.com/office/powerpoint/2010/main" val="3528825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9C894-7833-D609-A225-1EE2CDAEA3B7}"/>
              </a:ext>
            </a:extLst>
          </p:cNvPr>
          <p:cNvSpPr>
            <a:spLocks noGrp="1"/>
          </p:cNvSpPr>
          <p:nvPr>
            <p:ph type="title"/>
          </p:nvPr>
        </p:nvSpPr>
        <p:spPr/>
        <p:txBody>
          <a:bodyPr/>
          <a:lstStyle/>
          <a:p>
            <a:r>
              <a:rPr lang="en-US" dirty="0"/>
              <a:t>Drone Licensing</a:t>
            </a:r>
          </a:p>
        </p:txBody>
      </p:sp>
      <p:sp>
        <p:nvSpPr>
          <p:cNvPr id="4" name="Content Placeholder 3">
            <a:extLst>
              <a:ext uri="{FF2B5EF4-FFF2-40B4-BE49-F238E27FC236}">
                <a16:creationId xmlns:a16="http://schemas.microsoft.com/office/drawing/2014/main" id="{6532A61B-5606-B441-62EF-7BC9C27112F2}"/>
              </a:ext>
            </a:extLst>
          </p:cNvPr>
          <p:cNvSpPr>
            <a:spLocks noGrp="1"/>
          </p:cNvSpPr>
          <p:nvPr>
            <p:ph idx="1"/>
          </p:nvPr>
        </p:nvSpPr>
        <p:spPr>
          <a:xfrm>
            <a:off x="647700" y="2162014"/>
            <a:ext cx="5412741" cy="3552986"/>
          </a:xfrm>
        </p:spPr>
        <p:txBody>
          <a:bodyPr/>
          <a:lstStyle/>
          <a:p>
            <a:r>
              <a:rPr lang="en-US" dirty="0"/>
              <a:t>Granted by Federal Aviation Administration</a:t>
            </a:r>
          </a:p>
          <a:p>
            <a:r>
              <a:rPr lang="en-US" dirty="0"/>
              <a:t>Take exam and pass with a 70% or higher</a:t>
            </a:r>
          </a:p>
          <a:p>
            <a:r>
              <a:rPr lang="en-US" dirty="0"/>
              <a:t>Cost: $185 for exam</a:t>
            </a:r>
          </a:p>
          <a:p>
            <a:r>
              <a:rPr lang="en-US" dirty="0"/>
              <a:t>License is good for 24 months, then online retraining</a:t>
            </a:r>
          </a:p>
          <a:p>
            <a:endParaRPr lang="en-US" dirty="0"/>
          </a:p>
        </p:txBody>
      </p:sp>
      <p:pic>
        <p:nvPicPr>
          <p:cNvPr id="3" name="Picture 2" descr="A photograph of a United States Remote Pilot Certificate card issued by the Federal Aviation Administration. The card features blue and green gradient background, official logos, personal information fields, a holographic security seal, and an administrator's signature.">
            <a:extLst>
              <a:ext uri="{FF2B5EF4-FFF2-40B4-BE49-F238E27FC236}">
                <a16:creationId xmlns:a16="http://schemas.microsoft.com/office/drawing/2014/main" id="{D7490F9D-8BCF-A16D-3A3D-3765EE778C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1560" y="2100020"/>
            <a:ext cx="5577779" cy="3541708"/>
          </a:xfrm>
          <a:prstGeom prst="rect">
            <a:avLst/>
          </a:prstGeom>
        </p:spPr>
      </p:pic>
    </p:spTree>
    <p:extLst>
      <p:ext uri="{BB962C8B-B14F-4D97-AF65-F5344CB8AC3E}">
        <p14:creationId xmlns:p14="http://schemas.microsoft.com/office/powerpoint/2010/main" val="1089328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17396-28F0-12AC-A36E-6FECE1F24633}"/>
              </a:ext>
            </a:extLst>
          </p:cNvPr>
          <p:cNvSpPr>
            <a:spLocks noGrp="1"/>
          </p:cNvSpPr>
          <p:nvPr>
            <p:ph type="title"/>
          </p:nvPr>
        </p:nvSpPr>
        <p:spPr/>
        <p:txBody>
          <a:bodyPr/>
          <a:lstStyle/>
          <a:p>
            <a:r>
              <a:rPr lang="en-US" dirty="0"/>
              <a:t>Pre-Flight Inspection</a:t>
            </a:r>
          </a:p>
        </p:txBody>
      </p:sp>
      <p:sp>
        <p:nvSpPr>
          <p:cNvPr id="3" name="Content Placeholder 2">
            <a:extLst>
              <a:ext uri="{FF2B5EF4-FFF2-40B4-BE49-F238E27FC236}">
                <a16:creationId xmlns:a16="http://schemas.microsoft.com/office/drawing/2014/main" id="{DDADAE6B-21B1-179C-4EC7-F3B3CE179C0E}"/>
              </a:ext>
            </a:extLst>
          </p:cNvPr>
          <p:cNvSpPr>
            <a:spLocks noGrp="1"/>
          </p:cNvSpPr>
          <p:nvPr>
            <p:ph idx="1"/>
          </p:nvPr>
        </p:nvSpPr>
        <p:spPr/>
        <p:txBody>
          <a:bodyPr/>
          <a:lstStyle/>
          <a:p>
            <a:r>
              <a:rPr lang="en-US" dirty="0"/>
              <a:t>Physical Condition of the Drone</a:t>
            </a:r>
          </a:p>
          <a:p>
            <a:r>
              <a:rPr lang="en-US" dirty="0"/>
              <a:t>Obstacles</a:t>
            </a:r>
          </a:p>
          <a:p>
            <a:r>
              <a:rPr lang="en-US" dirty="0"/>
              <a:t>Clear Space for Takeoff</a:t>
            </a:r>
          </a:p>
          <a:p>
            <a:r>
              <a:rPr lang="en-US" dirty="0"/>
              <a:t>Make sure those around you know you are about to take off</a:t>
            </a:r>
          </a:p>
          <a:p>
            <a:pPr lvl="1"/>
            <a:r>
              <a:rPr lang="en-US" dirty="0"/>
              <a:t>Communicate!</a:t>
            </a:r>
          </a:p>
        </p:txBody>
      </p:sp>
      <p:pic>
        <p:nvPicPr>
          <p:cNvPr id="5" name="Picture 4">
            <a:extLst>
              <a:ext uri="{FF2B5EF4-FFF2-40B4-BE49-F238E27FC236}">
                <a16:creationId xmlns:a16="http://schemas.microsoft.com/office/drawing/2014/main" id="{118EBE70-5553-41B9-4C39-FBB04341677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84300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78FD9-DB32-9DBD-B35D-75E37BFBD0AD}"/>
              </a:ext>
            </a:extLst>
          </p:cNvPr>
          <p:cNvSpPr>
            <a:spLocks noGrp="1"/>
          </p:cNvSpPr>
          <p:nvPr>
            <p:ph type="title"/>
          </p:nvPr>
        </p:nvSpPr>
        <p:spPr>
          <a:xfrm>
            <a:off x="647700" y="685799"/>
            <a:ext cx="10782300" cy="1414221"/>
          </a:xfrm>
        </p:spPr>
        <p:txBody>
          <a:bodyPr anchor="ctr">
            <a:normAutofit/>
          </a:bodyPr>
          <a:lstStyle/>
          <a:p>
            <a:r>
              <a:rPr lang="en-US" dirty="0"/>
              <a:t>Activity</a:t>
            </a:r>
          </a:p>
        </p:txBody>
      </p:sp>
      <p:pic>
        <p:nvPicPr>
          <p:cNvPr id="4" name="Picture 3" descr="Image preview">
            <a:extLst>
              <a:ext uri="{FF2B5EF4-FFF2-40B4-BE49-F238E27FC236}">
                <a16:creationId xmlns:a16="http://schemas.microsoft.com/office/drawing/2014/main" id="{C051932C-18AF-B185-347C-AE7B1477AF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47700" y="2938814"/>
            <a:ext cx="5372100" cy="2484596"/>
          </a:xfrm>
          <a:prstGeom prst="rect">
            <a:avLst/>
          </a:prstGeom>
          <a:noFill/>
          <a:ln>
            <a:noFill/>
          </a:ln>
        </p:spPr>
      </p:pic>
      <p:sp>
        <p:nvSpPr>
          <p:cNvPr id="3" name="Content Placeholder 2">
            <a:extLst>
              <a:ext uri="{FF2B5EF4-FFF2-40B4-BE49-F238E27FC236}">
                <a16:creationId xmlns:a16="http://schemas.microsoft.com/office/drawing/2014/main" id="{1EFD117B-CF4E-6FA4-EFD5-D5E7C2ECC7CA}"/>
              </a:ext>
            </a:extLst>
          </p:cNvPr>
          <p:cNvSpPr>
            <a:spLocks noGrp="1"/>
          </p:cNvSpPr>
          <p:nvPr>
            <p:ph sz="half" idx="2"/>
          </p:nvPr>
        </p:nvSpPr>
        <p:spPr>
          <a:xfrm>
            <a:off x="6172200" y="2185261"/>
            <a:ext cx="5257800" cy="3991702"/>
          </a:xfrm>
        </p:spPr>
        <p:txBody>
          <a:bodyPr>
            <a:normAutofit/>
          </a:bodyPr>
          <a:lstStyle/>
          <a:p>
            <a:r>
              <a:rPr lang="en-US" dirty="0"/>
              <a:t>Block coding</a:t>
            </a:r>
          </a:p>
          <a:p>
            <a:pPr lvl="1"/>
            <a:r>
              <a:rPr lang="en-US" sz="2800" dirty="0">
                <a:solidFill>
                  <a:srgbClr val="BC1E3E"/>
                </a:solidFill>
              </a:rPr>
              <a:t>Coding is giving a computer instructions in a way that it can understand</a:t>
            </a:r>
          </a:p>
          <a:p>
            <a:pPr lvl="1"/>
            <a:r>
              <a:rPr lang="en-US" sz="2800" dirty="0">
                <a:solidFill>
                  <a:srgbClr val="BC1E3E"/>
                </a:solidFill>
              </a:rPr>
              <a:t>Block Coding is a very simple version and a great starting point for introduction to coding</a:t>
            </a:r>
          </a:p>
        </p:txBody>
      </p:sp>
      <p:pic>
        <p:nvPicPr>
          <p:cNvPr id="6" name="Picture 5">
            <a:extLst>
              <a:ext uri="{FF2B5EF4-FFF2-40B4-BE49-F238E27FC236}">
                <a16:creationId xmlns:a16="http://schemas.microsoft.com/office/drawing/2014/main" id="{DCBF395E-441F-2AD2-781D-67C416D3EE5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144301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F47D7-88E9-CC32-38D2-34BF453093FA}"/>
              </a:ext>
            </a:extLst>
          </p:cNvPr>
          <p:cNvSpPr>
            <a:spLocks noGrp="1"/>
          </p:cNvSpPr>
          <p:nvPr>
            <p:ph type="title" idx="4294967295"/>
          </p:nvPr>
        </p:nvSpPr>
        <p:spPr>
          <a:xfrm>
            <a:off x="647700" y="-1004888"/>
            <a:ext cx="10782300" cy="1004888"/>
          </a:xfrm>
        </p:spPr>
        <p:txBody>
          <a:bodyPr vert="horz" lIns="91440" tIns="45720" rIns="91440" bIns="45720" rtlCol="0" anchor="b">
            <a:normAutofit/>
          </a:bodyPr>
          <a:lstStyle/>
          <a:p>
            <a:r>
              <a:rPr lang="en-US" dirty="0"/>
              <a:t>Pathway for Drone Activity</a:t>
            </a:r>
          </a:p>
        </p:txBody>
      </p:sp>
      <p:sp>
        <p:nvSpPr>
          <p:cNvPr id="5" name="Rectangle 4" descr="The path we will be flying in our activity. A 60 inch by 60 inch square. We will start in the southwest corner of the field, and fly forward 60 inches. We will fly to the north central part of our field, come down the middle of our field to the south central part of our field. You will then fly to the southwest corner, fly the 60 inches to the northeast corner. After this, you will fly along the diagonal of the field to go back and land the drone in the southwest corner where the drone took off.">
            <a:extLst>
              <a:ext uri="{FF2B5EF4-FFF2-40B4-BE49-F238E27FC236}">
                <a16:creationId xmlns:a16="http://schemas.microsoft.com/office/drawing/2014/main" id="{61128739-84B5-07DF-4AF9-2E3818D6E72B}"/>
              </a:ext>
            </a:extLst>
          </p:cNvPr>
          <p:cNvSpPr/>
          <p:nvPr/>
        </p:nvSpPr>
        <p:spPr>
          <a:xfrm>
            <a:off x="3681984" y="1321308"/>
            <a:ext cx="4828032" cy="4215384"/>
          </a:xfrm>
          <a:prstGeom prst="rect">
            <a:avLst/>
          </a:prstGeom>
        </p:spPr>
        <p:style>
          <a:lnRef idx="2">
            <a:schemeClr val="accent1">
              <a:shade val="15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89155B8-859C-A53F-30FB-2F4762B04047}"/>
              </a:ext>
            </a:extLst>
          </p:cNvPr>
          <p:cNvSpPr txBox="1"/>
          <p:nvPr/>
        </p:nvSpPr>
        <p:spPr>
          <a:xfrm>
            <a:off x="5657088" y="850392"/>
            <a:ext cx="877824" cy="461665"/>
          </a:xfrm>
          <a:prstGeom prst="rect">
            <a:avLst/>
          </a:prstGeom>
          <a:noFill/>
        </p:spPr>
        <p:txBody>
          <a:bodyPr wrap="square" rtlCol="0">
            <a:spAutoFit/>
          </a:bodyPr>
          <a:lstStyle/>
          <a:p>
            <a:pPr algn="ctr"/>
            <a:r>
              <a:rPr lang="en-US" sz="2400" dirty="0"/>
              <a:t>60”</a:t>
            </a:r>
          </a:p>
        </p:txBody>
      </p:sp>
      <p:sp>
        <p:nvSpPr>
          <p:cNvPr id="11" name="TextBox 10">
            <a:extLst>
              <a:ext uri="{FF2B5EF4-FFF2-40B4-BE49-F238E27FC236}">
                <a16:creationId xmlns:a16="http://schemas.microsoft.com/office/drawing/2014/main" id="{2339E1C5-6E36-A3F4-A9DF-CD7ECA8F9B44}"/>
              </a:ext>
            </a:extLst>
          </p:cNvPr>
          <p:cNvSpPr txBox="1"/>
          <p:nvPr/>
        </p:nvSpPr>
        <p:spPr>
          <a:xfrm>
            <a:off x="2926080" y="3198167"/>
            <a:ext cx="859536" cy="461665"/>
          </a:xfrm>
          <a:prstGeom prst="rect">
            <a:avLst/>
          </a:prstGeom>
          <a:noFill/>
        </p:spPr>
        <p:txBody>
          <a:bodyPr wrap="square" rtlCol="0">
            <a:spAutoFit/>
          </a:bodyPr>
          <a:lstStyle/>
          <a:p>
            <a:pPr algn="ctr"/>
            <a:r>
              <a:rPr lang="en-US" sz="2400" dirty="0"/>
              <a:t>60”</a:t>
            </a:r>
          </a:p>
        </p:txBody>
      </p:sp>
      <p:pic>
        <p:nvPicPr>
          <p:cNvPr id="13" name="Picture 12" descr="A drone image to represent the pathway the students need to code.">
            <a:extLst>
              <a:ext uri="{FF2B5EF4-FFF2-40B4-BE49-F238E27FC236}">
                <a16:creationId xmlns:a16="http://schemas.microsoft.com/office/drawing/2014/main" id="{DCA2B110-142D-2E35-BFE1-647BEFFE239B}"/>
              </a:ext>
            </a:extLst>
          </p:cNvPr>
          <p:cNvPicPr>
            <a:picLocks noChangeAspect="1"/>
          </p:cNvPicPr>
          <p:nvPr/>
        </p:nvPicPr>
        <p:blipFill>
          <a:blip r:embed="rId2"/>
          <a:stretch>
            <a:fillRect/>
          </a:stretch>
        </p:blipFill>
        <p:spPr>
          <a:xfrm>
            <a:off x="3275076" y="5047488"/>
            <a:ext cx="813816" cy="813816"/>
          </a:xfrm>
          <a:prstGeom prst="rect">
            <a:avLst/>
          </a:prstGeom>
        </p:spPr>
      </p:pic>
      <p:sp>
        <p:nvSpPr>
          <p:cNvPr id="6" name="TextBox 5">
            <a:extLst>
              <a:ext uri="{FF2B5EF4-FFF2-40B4-BE49-F238E27FC236}">
                <a16:creationId xmlns:a16="http://schemas.microsoft.com/office/drawing/2014/main" id="{5CA0F29C-D7E0-78DB-30F6-9796762E90E7}"/>
              </a:ext>
            </a:extLst>
          </p:cNvPr>
          <p:cNvSpPr txBox="1"/>
          <p:nvPr/>
        </p:nvSpPr>
        <p:spPr>
          <a:xfrm>
            <a:off x="667512" y="1435608"/>
            <a:ext cx="749808" cy="646331"/>
          </a:xfrm>
          <a:prstGeom prst="rect">
            <a:avLst/>
          </a:prstGeom>
          <a:noFill/>
        </p:spPr>
        <p:txBody>
          <a:bodyPr wrap="square" rtlCol="0">
            <a:spAutoFit/>
          </a:bodyPr>
          <a:lstStyle/>
          <a:p>
            <a:r>
              <a:rPr lang="en-US" sz="3600" b="1" dirty="0">
                <a:solidFill>
                  <a:schemeClr val="accent4"/>
                </a:solidFill>
              </a:rPr>
              <a:t>N</a:t>
            </a:r>
          </a:p>
        </p:txBody>
      </p:sp>
      <p:sp>
        <p:nvSpPr>
          <p:cNvPr id="8" name="Arrow: Up 7" descr="Arrow pointing to the top of the screen to indicate north.">
            <a:extLst>
              <a:ext uri="{FF2B5EF4-FFF2-40B4-BE49-F238E27FC236}">
                <a16:creationId xmlns:a16="http://schemas.microsoft.com/office/drawing/2014/main" id="{B31E5684-01C7-9F26-0315-37F356DC5D80}"/>
              </a:ext>
            </a:extLst>
          </p:cNvPr>
          <p:cNvSpPr/>
          <p:nvPr/>
        </p:nvSpPr>
        <p:spPr>
          <a:xfrm>
            <a:off x="786384" y="987552"/>
            <a:ext cx="283464" cy="448056"/>
          </a:xfrm>
          <a:prstGeom prst="up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12C83D3-AE33-187F-28D0-4DCD6E302E5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35480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494 0.00972 L 0.00248 0.00324 L 0.00104 -0.60463 L 0.19896 -0.60069 L 0.20196 0.01528 L 0.39623 0.0125 L 0.39779 -0.60463 L -0.00052 0.00046 " pathEditMode="relative" ptsTypes="AAAAAAAA">
                                      <p:cBhvr>
                                        <p:cTn id="6" dur="11750" fill="hold"/>
                                        <p:tgtEl>
                                          <p:spTgt spid="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JI Phantom 4 quadcopter drone flying over a corn field on a nice summer day.">
            <a:extLst>
              <a:ext uri="{FF2B5EF4-FFF2-40B4-BE49-F238E27FC236}">
                <a16:creationId xmlns:a16="http://schemas.microsoft.com/office/drawing/2014/main" id="{58BFEFBD-6122-41F1-AEE4-A2C2C2B6C7EB}"/>
              </a:ext>
            </a:extLst>
          </p:cNvPr>
          <p:cNvPicPr>
            <a:picLocks noChangeAspect="1"/>
          </p:cNvPicPr>
          <p:nvPr/>
        </p:nvPicPr>
        <p:blipFill>
          <a:blip r:embed="rId3"/>
          <a:stretch>
            <a:fillRect/>
          </a:stretch>
        </p:blipFill>
        <p:spPr>
          <a:xfrm>
            <a:off x="3343167" y="1014241"/>
            <a:ext cx="5505665" cy="412983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descr="A corn field with a singular fencing post in it. At the top of the post is a 8 in. by 8 in. box where there is technology linked by wires to a soil moisture probe under the soil.">
            <a:extLst>
              <a:ext uri="{FF2B5EF4-FFF2-40B4-BE49-F238E27FC236}">
                <a16:creationId xmlns:a16="http://schemas.microsoft.com/office/drawing/2014/main" id="{F21505E1-6F8B-4421-BE5B-DA9CF03C7A76}"/>
              </a:ext>
            </a:extLst>
          </p:cNvPr>
          <p:cNvPicPr>
            <a:picLocks noChangeAspect="1"/>
          </p:cNvPicPr>
          <p:nvPr/>
        </p:nvPicPr>
        <p:blipFill rotWithShape="1">
          <a:blip r:embed="rId4"/>
          <a:srcRect l="16836" r="14834" b="17437"/>
          <a:stretch/>
        </p:blipFill>
        <p:spPr>
          <a:xfrm>
            <a:off x="941970" y="1403637"/>
            <a:ext cx="1883940" cy="303510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6" name="Title 5">
            <a:extLst>
              <a:ext uri="{FF2B5EF4-FFF2-40B4-BE49-F238E27FC236}">
                <a16:creationId xmlns:a16="http://schemas.microsoft.com/office/drawing/2014/main" id="{F70694E3-23C5-435B-9CA8-2DD3BFD464B7}"/>
              </a:ext>
            </a:extLst>
          </p:cNvPr>
          <p:cNvSpPr txBox="1">
            <a:spLocks noGrp="1"/>
          </p:cNvSpPr>
          <p:nvPr>
            <p:ph type="title" idx="4294967295"/>
          </p:nvPr>
        </p:nvSpPr>
        <p:spPr>
          <a:xfrm>
            <a:off x="546802" y="482472"/>
            <a:ext cx="11174979"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When you hear the words, “precision agriculture”, what do you think of?</a:t>
            </a:r>
          </a:p>
        </p:txBody>
      </p:sp>
      <p:pic>
        <p:nvPicPr>
          <p:cNvPr id="7" name="Picture 6" descr="A sample map showcasing the variability in the field. It has five different colors: red, orange, yellow, light green, and green. These are scattered amongst the field showing the high performing parts of the field (green) compared to the low performing parts of the field (red). ">
            <a:extLst>
              <a:ext uri="{FF2B5EF4-FFF2-40B4-BE49-F238E27FC236}">
                <a16:creationId xmlns:a16="http://schemas.microsoft.com/office/drawing/2014/main" id="{08360F22-BD3E-4A97-96B4-0F7461C4B276}"/>
              </a:ext>
            </a:extLst>
          </p:cNvPr>
          <p:cNvPicPr>
            <a:picLocks noChangeAspect="1"/>
          </p:cNvPicPr>
          <p:nvPr/>
        </p:nvPicPr>
        <p:blipFill>
          <a:blip r:embed="rId5"/>
          <a:stretch>
            <a:fillRect/>
          </a:stretch>
        </p:blipFill>
        <p:spPr>
          <a:xfrm rot="16200000">
            <a:off x="8687632" y="2104574"/>
            <a:ext cx="3379605" cy="194916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 name="TextBox 1">
            <a:extLst>
              <a:ext uri="{FF2B5EF4-FFF2-40B4-BE49-F238E27FC236}">
                <a16:creationId xmlns:a16="http://schemas.microsoft.com/office/drawing/2014/main" id="{87EF47B9-350A-4FD1-B3EB-A8C5D9F97D5C}"/>
              </a:ext>
            </a:extLst>
          </p:cNvPr>
          <p:cNvSpPr txBox="1"/>
          <p:nvPr/>
        </p:nvSpPr>
        <p:spPr>
          <a:xfrm>
            <a:off x="337351" y="6551720"/>
            <a:ext cx="7128769" cy="261610"/>
          </a:xfrm>
          <a:prstGeom prst="rect">
            <a:avLst/>
          </a:prstGeom>
          <a:noFill/>
        </p:spPr>
        <p:txBody>
          <a:bodyPr wrap="square" rtlCol="0">
            <a:spAutoFit/>
          </a:bodyPr>
          <a:lstStyle/>
          <a:p>
            <a:r>
              <a:rPr lang="en-US" sz="1100"/>
              <a:t>Photos courtesy of Courtney Nelson and Rob Thomas</a:t>
            </a:r>
          </a:p>
        </p:txBody>
      </p:sp>
    </p:spTree>
    <p:extLst>
      <p:ext uri="{BB962C8B-B14F-4D97-AF65-F5344CB8AC3E}">
        <p14:creationId xmlns:p14="http://schemas.microsoft.com/office/powerpoint/2010/main" val="30752542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08462-151A-ECAB-B4F0-97C92DE378EC}"/>
              </a:ext>
            </a:extLst>
          </p:cNvPr>
          <p:cNvSpPr>
            <a:spLocks noGrp="1"/>
          </p:cNvSpPr>
          <p:nvPr>
            <p:ph type="title"/>
          </p:nvPr>
        </p:nvSpPr>
        <p:spPr/>
        <p:txBody>
          <a:bodyPr/>
          <a:lstStyle/>
          <a:p>
            <a:r>
              <a:rPr lang="en-US" dirty="0"/>
              <a:t>Wrap up</a:t>
            </a:r>
          </a:p>
        </p:txBody>
      </p:sp>
      <p:sp>
        <p:nvSpPr>
          <p:cNvPr id="3" name="Content Placeholder 2">
            <a:extLst>
              <a:ext uri="{FF2B5EF4-FFF2-40B4-BE49-F238E27FC236}">
                <a16:creationId xmlns:a16="http://schemas.microsoft.com/office/drawing/2014/main" id="{963B8B1A-A72B-B4E6-6656-AE0CBF06654D}"/>
              </a:ext>
            </a:extLst>
          </p:cNvPr>
          <p:cNvSpPr>
            <a:spLocks noGrp="1"/>
          </p:cNvSpPr>
          <p:nvPr>
            <p:ph idx="1"/>
          </p:nvPr>
        </p:nvSpPr>
        <p:spPr/>
        <p:txBody>
          <a:bodyPr/>
          <a:lstStyle/>
          <a:p>
            <a:r>
              <a:rPr lang="en-US" dirty="0"/>
              <a:t>What are some ways we use drones in agriculture?</a:t>
            </a:r>
          </a:p>
          <a:p>
            <a:r>
              <a:rPr lang="en-US" dirty="0"/>
              <a:t>Would you buy a drone if you were a farmer? Why or why not?</a:t>
            </a:r>
          </a:p>
          <a:p>
            <a:r>
              <a:rPr lang="en-US" dirty="0"/>
              <a:t>Would you buy a drone if you were an agronomist? Why or why not?</a:t>
            </a:r>
          </a:p>
          <a:p>
            <a:r>
              <a:rPr lang="en-US" dirty="0"/>
              <a:t>What other jobs would benefit from having a drone? Why</a:t>
            </a:r>
          </a:p>
          <a:p>
            <a:r>
              <a:rPr lang="en-US" dirty="0"/>
              <a:t>What questions are you still pondering about drones?</a:t>
            </a:r>
          </a:p>
          <a:p>
            <a:pPr marL="0" indent="0">
              <a:buNone/>
            </a:pPr>
            <a:endParaRPr lang="en-US" dirty="0"/>
          </a:p>
        </p:txBody>
      </p:sp>
    </p:spTree>
    <p:extLst>
      <p:ext uri="{BB962C8B-B14F-4D97-AF65-F5344CB8AC3E}">
        <p14:creationId xmlns:p14="http://schemas.microsoft.com/office/powerpoint/2010/main" val="1722077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570DF-0907-6A2A-3372-5B4B6C816648}"/>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C1FC224F-AC94-412F-8E00-1E51417900B9}"/>
              </a:ext>
            </a:extLst>
          </p:cNvPr>
          <p:cNvSpPr>
            <a:spLocks noGrp="1"/>
          </p:cNvSpPr>
          <p:nvPr>
            <p:ph idx="1"/>
          </p:nvPr>
        </p:nvSpPr>
        <p:spPr/>
        <p:txBody>
          <a:bodyPr/>
          <a:lstStyle/>
          <a:p>
            <a:r>
              <a:rPr lang="en-US" dirty="0"/>
              <a:t>Drones are an up-and-coming technology really expanding what we can do in agriculture and in other industries. </a:t>
            </a:r>
          </a:p>
          <a:p>
            <a:r>
              <a:rPr lang="en-US" dirty="0"/>
              <a:t>The world of drones will continue to evolve as you complete your schooling.</a:t>
            </a:r>
          </a:p>
          <a:p>
            <a:r>
              <a:rPr lang="en-US" dirty="0"/>
              <a:t>There are lots of ways to get involved with technology in agriculture. Drones being simple one of many!</a:t>
            </a:r>
          </a:p>
        </p:txBody>
      </p:sp>
      <p:pic>
        <p:nvPicPr>
          <p:cNvPr id="5" name="Picture 4">
            <a:extLst>
              <a:ext uri="{FF2B5EF4-FFF2-40B4-BE49-F238E27FC236}">
                <a16:creationId xmlns:a16="http://schemas.microsoft.com/office/drawing/2014/main" id="{6F1ED6F2-BD85-5DBA-1AFC-91CD25EB9C0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18935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BE56-115C-32B7-05EE-613248CD2C45}"/>
              </a:ext>
            </a:extLst>
          </p:cNvPr>
          <p:cNvSpPr>
            <a:spLocks noGrp="1"/>
          </p:cNvSpPr>
          <p:nvPr>
            <p:ph type="title"/>
          </p:nvPr>
        </p:nvSpPr>
        <p:spPr/>
        <p:txBody>
          <a:bodyPr/>
          <a:lstStyle/>
          <a:p>
            <a:r>
              <a:rPr lang="en-US" dirty="0"/>
              <a:t>Grant Acknowledgements</a:t>
            </a:r>
          </a:p>
        </p:txBody>
      </p:sp>
      <p:sp>
        <p:nvSpPr>
          <p:cNvPr id="3" name="Content Placeholder 2">
            <a:extLst>
              <a:ext uri="{FF2B5EF4-FFF2-40B4-BE49-F238E27FC236}">
                <a16:creationId xmlns:a16="http://schemas.microsoft.com/office/drawing/2014/main" id="{491C46D3-1479-BC76-741C-1172591D2172}"/>
              </a:ext>
            </a:extLst>
          </p:cNvPr>
          <p:cNvSpPr>
            <a:spLocks noGrp="1"/>
          </p:cNvSpPr>
          <p:nvPr>
            <p:ph idx="1"/>
          </p:nvPr>
        </p:nvSpPr>
        <p:spPr/>
        <p:txBody>
          <a:bodyPr/>
          <a:lstStyle/>
          <a:p>
            <a:r>
              <a:rPr lang="en-US" dirty="0"/>
              <a:t>This material is based upon work supported by the National Science Foundation under Grant No. 2202151. Any opinions, findings, and conclusions or recommendations expressed in this material are those of the author(s) and do not necessarily reflect the views of the National Science Foundation.</a:t>
            </a:r>
          </a:p>
        </p:txBody>
      </p:sp>
    </p:spTree>
    <p:extLst>
      <p:ext uri="{BB962C8B-B14F-4D97-AF65-F5344CB8AC3E}">
        <p14:creationId xmlns:p14="http://schemas.microsoft.com/office/powerpoint/2010/main" val="3554154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313B2-0F0C-1C46-8C7A-E30FC1D55F3F}"/>
              </a:ext>
            </a:extLst>
          </p:cNvPr>
          <p:cNvSpPr>
            <a:spLocks noGrp="1"/>
          </p:cNvSpPr>
          <p:nvPr>
            <p:ph type="title"/>
          </p:nvPr>
        </p:nvSpPr>
        <p:spPr>
          <a:xfrm>
            <a:off x="647700" y="2208507"/>
            <a:ext cx="4124325" cy="585061"/>
          </a:xfrm>
        </p:spPr>
        <p:txBody>
          <a:bodyPr>
            <a:normAutofit fontScale="90000"/>
          </a:bodyPr>
          <a:lstStyle/>
          <a:p>
            <a:r>
              <a:rPr lang="en-US" dirty="0"/>
              <a:t>What is Precision Ag?</a:t>
            </a:r>
          </a:p>
        </p:txBody>
      </p:sp>
      <p:sp>
        <p:nvSpPr>
          <p:cNvPr id="3" name="Content Placeholder 2">
            <a:extLst>
              <a:ext uri="{FF2B5EF4-FFF2-40B4-BE49-F238E27FC236}">
                <a16:creationId xmlns:a16="http://schemas.microsoft.com/office/drawing/2014/main" id="{27A7744C-6EA6-DE45-B67E-292E30C78C8C}"/>
              </a:ext>
            </a:extLst>
          </p:cNvPr>
          <p:cNvSpPr>
            <a:spLocks noGrp="1"/>
          </p:cNvSpPr>
          <p:nvPr>
            <p:ph idx="1"/>
          </p:nvPr>
        </p:nvSpPr>
        <p:spPr>
          <a:xfrm>
            <a:off x="5261674" y="807244"/>
            <a:ext cx="6168325" cy="4907756"/>
          </a:xfrm>
        </p:spPr>
        <p:txBody>
          <a:bodyPr anchor="ctr" anchorCtr="0"/>
          <a:lstStyle/>
          <a:p>
            <a:pPr marL="0" indent="0">
              <a:buNone/>
            </a:pPr>
            <a:endParaRPr lang="en-US" b="0" dirty="0">
              <a:solidFill>
                <a:schemeClr val="tx1">
                  <a:lumMod val="65000"/>
                  <a:lumOff val="35000"/>
                </a:schemeClr>
              </a:solidFill>
            </a:endParaRPr>
          </a:p>
          <a:p>
            <a:r>
              <a:rPr lang="en-US" b="0" dirty="0">
                <a:solidFill>
                  <a:schemeClr val="tx1">
                    <a:lumMod val="65000"/>
                    <a:lumOff val="35000"/>
                  </a:schemeClr>
                </a:solidFill>
              </a:rPr>
              <a:t>Is a method of farm management</a:t>
            </a:r>
          </a:p>
          <a:p>
            <a:r>
              <a:rPr lang="en-US" b="0" dirty="0">
                <a:solidFill>
                  <a:schemeClr val="tx1">
                    <a:lumMod val="65000"/>
                    <a:lumOff val="35000"/>
                  </a:schemeClr>
                </a:solidFill>
              </a:rPr>
              <a:t>Being intentional with our decision-making</a:t>
            </a:r>
          </a:p>
          <a:p>
            <a:r>
              <a:rPr lang="en-US" b="0" dirty="0">
                <a:solidFill>
                  <a:schemeClr val="tx1">
                    <a:lumMod val="65000"/>
                    <a:lumOff val="35000"/>
                  </a:schemeClr>
                </a:solidFill>
              </a:rPr>
              <a:t>Technology is a tool in our toolbox to enhance our decision making</a:t>
            </a:r>
          </a:p>
          <a:p>
            <a:r>
              <a:rPr lang="en-US" b="0" dirty="0">
                <a:solidFill>
                  <a:schemeClr val="tx1">
                    <a:lumMod val="65000"/>
                    <a:lumOff val="35000"/>
                  </a:schemeClr>
                </a:solidFill>
              </a:rPr>
              <a:t>Optimizing results with less inputs</a:t>
            </a:r>
            <a:endParaRPr lang="en-US" dirty="0"/>
          </a:p>
        </p:txBody>
      </p:sp>
      <p:pic>
        <p:nvPicPr>
          <p:cNvPr id="1026" name="Picture 2">
            <a:extLst>
              <a:ext uri="{FF2B5EF4-FFF2-40B4-BE49-F238E27FC236}">
                <a16:creationId xmlns:a16="http://schemas.microsoft.com/office/drawing/2014/main" id="{CAECE9F3-A5E6-4764-B252-020D6C7267F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780" y="3261122"/>
            <a:ext cx="3094608" cy="21940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38E993B-4B41-417C-B441-3F05F17F1723}"/>
              </a:ext>
              <a:ext uri="{C183D7F6-B498-43B3-948B-1728B52AA6E4}">
                <adec:decorative xmlns:adec="http://schemas.microsoft.com/office/drawing/2017/decorative" val="1"/>
              </a:ext>
            </a:extLst>
          </p:cNvPr>
          <p:cNvSpPr txBox="1"/>
          <p:nvPr/>
        </p:nvSpPr>
        <p:spPr>
          <a:xfrm>
            <a:off x="303268" y="6474320"/>
            <a:ext cx="11588527" cy="261610"/>
          </a:xfrm>
          <a:prstGeom prst="rect">
            <a:avLst/>
          </a:prstGeom>
          <a:noFill/>
        </p:spPr>
        <p:txBody>
          <a:bodyPr wrap="square" rtlCol="0">
            <a:spAutoFit/>
          </a:bodyPr>
          <a:lstStyle/>
          <a:p>
            <a:r>
              <a:rPr lang="en-US" sz="1100">
                <a:hlinkClick r:id="rId4"/>
              </a:rPr>
              <a:t>Stock photos, royalty-free images, graphics, vectors &amp; videos | Adobe Stock</a:t>
            </a:r>
            <a:endParaRPr lang="en-US" sz="1100"/>
          </a:p>
        </p:txBody>
      </p:sp>
      <p:sp>
        <p:nvSpPr>
          <p:cNvPr id="7" name="Text Placeholder 6">
            <a:extLst>
              <a:ext uri="{FF2B5EF4-FFF2-40B4-BE49-F238E27FC236}">
                <a16:creationId xmlns:a16="http://schemas.microsoft.com/office/drawing/2014/main" id="{BDA7BE71-0E38-CF1A-831A-E0E4CA29205F}"/>
              </a:ext>
              <a:ext uri="{C183D7F6-B498-43B3-948B-1728B52AA6E4}">
                <adec:decorative xmlns:adec="http://schemas.microsoft.com/office/drawing/2017/decorative" val="1"/>
              </a:ext>
            </a:extLst>
          </p:cNvPr>
          <p:cNvSpPr>
            <a:spLocks noGrp="1"/>
          </p:cNvSpPr>
          <p:nvPr>
            <p:ph type="body" sz="half" idx="2"/>
          </p:nvPr>
        </p:nvSpPr>
        <p:spPr/>
        <p:txBody>
          <a:bodyPr/>
          <a:lstStyle/>
          <a:p>
            <a:endParaRPr lang="en-US" dirty="0"/>
          </a:p>
        </p:txBody>
      </p:sp>
      <p:pic>
        <p:nvPicPr>
          <p:cNvPr id="6" name="Picture 5">
            <a:extLst>
              <a:ext uri="{FF2B5EF4-FFF2-40B4-BE49-F238E27FC236}">
                <a16:creationId xmlns:a16="http://schemas.microsoft.com/office/drawing/2014/main" id="{01149303-0FB8-0C4A-A3CA-A535503EAD9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2636179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85826-F835-41F8-A95E-AC11F6A84AFA}"/>
              </a:ext>
            </a:extLst>
          </p:cNvPr>
          <p:cNvSpPr>
            <a:spLocks noGrp="1"/>
          </p:cNvSpPr>
          <p:nvPr>
            <p:ph type="title"/>
          </p:nvPr>
        </p:nvSpPr>
        <p:spPr>
          <a:xfrm>
            <a:off x="647701" y="685800"/>
            <a:ext cx="10797797" cy="1414220"/>
          </a:xfrm>
        </p:spPr>
        <p:txBody>
          <a:bodyPr anchor="ctr">
            <a:normAutofit/>
          </a:bodyPr>
          <a:lstStyle/>
          <a:p>
            <a:r>
              <a:rPr lang="en-US" dirty="0"/>
              <a:t>Some Examples</a:t>
            </a:r>
          </a:p>
        </p:txBody>
      </p:sp>
      <p:sp>
        <p:nvSpPr>
          <p:cNvPr id="10" name="Text Placeholder 2">
            <a:extLst>
              <a:ext uri="{FF2B5EF4-FFF2-40B4-BE49-F238E27FC236}">
                <a16:creationId xmlns:a16="http://schemas.microsoft.com/office/drawing/2014/main" id="{DF9AAC29-EB48-94F4-5228-0755EDE5A7B0}"/>
              </a:ext>
            </a:extLst>
          </p:cNvPr>
          <p:cNvSpPr>
            <a:spLocks noGrp="1"/>
          </p:cNvSpPr>
          <p:nvPr>
            <p:ph type="body" idx="1"/>
          </p:nvPr>
        </p:nvSpPr>
        <p:spPr>
          <a:xfrm>
            <a:off x="678439" y="1677137"/>
            <a:ext cx="5349876" cy="705173"/>
          </a:xfrm>
        </p:spPr>
        <p:txBody>
          <a:bodyPr/>
          <a:lstStyle/>
          <a:p>
            <a:r>
              <a:rPr lang="en-US" dirty="0"/>
              <a:t>Robotic Dairies</a:t>
            </a:r>
          </a:p>
        </p:txBody>
      </p:sp>
      <p:pic>
        <p:nvPicPr>
          <p:cNvPr id="11" name="Content Placeholder 10" descr="A cow milking machine in a dairy barn, showcasing an example of precision ag technology in the animal sector.">
            <a:extLst>
              <a:ext uri="{FF2B5EF4-FFF2-40B4-BE49-F238E27FC236}">
                <a16:creationId xmlns:a16="http://schemas.microsoft.com/office/drawing/2014/main" id="{91FF8E6F-661E-F033-6F9A-9E6F2EB05D4F}"/>
              </a:ext>
            </a:extLst>
          </p:cNvPr>
          <p:cNvPicPr>
            <a:picLocks noGrp="1" noChangeAspect="1"/>
          </p:cNvPicPr>
          <p:nvPr>
            <p:ph sz="quarter" idx="4"/>
          </p:nvPr>
        </p:nvPicPr>
        <p:blipFill>
          <a:blip r:embed="rId3"/>
          <a:stretch>
            <a:fillRect/>
          </a:stretch>
        </p:blipFill>
        <p:spPr>
          <a:xfrm>
            <a:off x="536575" y="2716745"/>
            <a:ext cx="5238750" cy="2724150"/>
          </a:xfrm>
        </p:spPr>
      </p:pic>
      <p:sp>
        <p:nvSpPr>
          <p:cNvPr id="4" name="Content Placeholder 3">
            <a:extLst>
              <a:ext uri="{FF2B5EF4-FFF2-40B4-BE49-F238E27FC236}">
                <a16:creationId xmlns:a16="http://schemas.microsoft.com/office/drawing/2014/main" id="{3700B869-20C9-498F-9483-139E8C465393}"/>
              </a:ext>
            </a:extLst>
          </p:cNvPr>
          <p:cNvSpPr>
            <a:spLocks noGrp="1"/>
          </p:cNvSpPr>
          <p:nvPr>
            <p:ph type="body" idx="3"/>
          </p:nvPr>
        </p:nvSpPr>
        <p:spPr>
          <a:xfrm>
            <a:off x="5988370" y="1674037"/>
            <a:ext cx="5376223" cy="705173"/>
          </a:xfrm>
        </p:spPr>
        <p:txBody>
          <a:bodyPr anchor="b">
            <a:normAutofit/>
          </a:bodyPr>
          <a:lstStyle/>
          <a:p>
            <a:r>
              <a:rPr lang="en-US" dirty="0"/>
              <a:t>Collars and Robot Sweeper</a:t>
            </a:r>
          </a:p>
        </p:txBody>
      </p:sp>
      <p:sp>
        <p:nvSpPr>
          <p:cNvPr id="7" name="TextBox 6">
            <a:extLst>
              <a:ext uri="{FF2B5EF4-FFF2-40B4-BE49-F238E27FC236}">
                <a16:creationId xmlns:a16="http://schemas.microsoft.com/office/drawing/2014/main" id="{FCC950AD-8FBE-4A35-BBFF-6570DD863048}"/>
              </a:ext>
              <a:ext uri="{C183D7F6-B498-43B3-948B-1728B52AA6E4}">
                <adec:decorative xmlns:adec="http://schemas.microsoft.com/office/drawing/2017/decorative" val="1"/>
              </a:ext>
            </a:extLst>
          </p:cNvPr>
          <p:cNvSpPr txBox="1"/>
          <p:nvPr/>
        </p:nvSpPr>
        <p:spPr>
          <a:xfrm>
            <a:off x="381740" y="6578353"/>
            <a:ext cx="8939813" cy="261610"/>
          </a:xfrm>
          <a:prstGeom prst="rect">
            <a:avLst/>
          </a:prstGeom>
          <a:noFill/>
        </p:spPr>
        <p:txBody>
          <a:bodyPr wrap="square" rtlCol="0">
            <a:spAutoFit/>
          </a:bodyPr>
          <a:lstStyle/>
          <a:p>
            <a:r>
              <a:rPr lang="en-US" sz="1100" dirty="0"/>
              <a:t>Photo courtesy of Farm Progress</a:t>
            </a:r>
          </a:p>
        </p:txBody>
      </p:sp>
      <p:pic>
        <p:nvPicPr>
          <p:cNvPr id="13" name="Picture 12" descr="Dairy cattle eating their daily feed in a dairy barn. They have their heads poking through the fence to reach the food. On the outside of the fence where the feed is, a white and red circular robot is moving up and down the alley moving the feed back up closer to where the cattle can grab it. This technology is an example of some precision ag technology present in the animal sector.">
            <a:extLst>
              <a:ext uri="{FF2B5EF4-FFF2-40B4-BE49-F238E27FC236}">
                <a16:creationId xmlns:a16="http://schemas.microsoft.com/office/drawing/2014/main" id="{064CC032-BBA0-91E8-C911-2E4E3ED1CCAF}"/>
              </a:ext>
            </a:extLst>
          </p:cNvPr>
          <p:cNvPicPr>
            <a:picLocks noChangeAspect="1"/>
          </p:cNvPicPr>
          <p:nvPr/>
        </p:nvPicPr>
        <p:blipFill>
          <a:blip r:embed="rId4"/>
          <a:stretch>
            <a:fillRect/>
          </a:stretch>
        </p:blipFill>
        <p:spPr>
          <a:xfrm>
            <a:off x="6410427" y="2379210"/>
            <a:ext cx="4397782" cy="3274286"/>
          </a:xfrm>
          <a:prstGeom prst="rect">
            <a:avLst/>
          </a:prstGeom>
        </p:spPr>
      </p:pic>
    </p:spTree>
    <p:extLst>
      <p:ext uri="{BB962C8B-B14F-4D97-AF65-F5344CB8AC3E}">
        <p14:creationId xmlns:p14="http://schemas.microsoft.com/office/powerpoint/2010/main" val="35932704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06D55-4FE2-7E3B-C074-5C5BBC65DEAB}"/>
              </a:ext>
            </a:extLst>
          </p:cNvPr>
          <p:cNvSpPr>
            <a:spLocks noGrp="1"/>
          </p:cNvSpPr>
          <p:nvPr>
            <p:ph type="title"/>
          </p:nvPr>
        </p:nvSpPr>
        <p:spPr>
          <a:xfrm>
            <a:off x="598678" y="348400"/>
            <a:ext cx="10797797" cy="1414220"/>
          </a:xfrm>
        </p:spPr>
        <p:txBody>
          <a:bodyPr/>
          <a:lstStyle/>
          <a:p>
            <a:r>
              <a:rPr lang="en-US" dirty="0"/>
              <a:t>Examples</a:t>
            </a:r>
          </a:p>
        </p:txBody>
      </p:sp>
      <p:sp>
        <p:nvSpPr>
          <p:cNvPr id="3" name="Text Placeholder 2">
            <a:extLst>
              <a:ext uri="{FF2B5EF4-FFF2-40B4-BE49-F238E27FC236}">
                <a16:creationId xmlns:a16="http://schemas.microsoft.com/office/drawing/2014/main" id="{02592F9A-6A74-F1C6-7839-41642DBD8A76}"/>
              </a:ext>
            </a:extLst>
          </p:cNvPr>
          <p:cNvSpPr>
            <a:spLocks noGrp="1"/>
          </p:cNvSpPr>
          <p:nvPr>
            <p:ph type="body" idx="1"/>
          </p:nvPr>
        </p:nvSpPr>
        <p:spPr>
          <a:xfrm>
            <a:off x="647700" y="1446689"/>
            <a:ext cx="5349876" cy="705173"/>
          </a:xfrm>
        </p:spPr>
        <p:txBody>
          <a:bodyPr/>
          <a:lstStyle/>
          <a:p>
            <a:r>
              <a:rPr lang="en-US" dirty="0"/>
              <a:t>Global Positioning Systems</a:t>
            </a:r>
          </a:p>
        </p:txBody>
      </p:sp>
      <p:sp>
        <p:nvSpPr>
          <p:cNvPr id="5" name="Text Placeholder 4">
            <a:extLst>
              <a:ext uri="{FF2B5EF4-FFF2-40B4-BE49-F238E27FC236}">
                <a16:creationId xmlns:a16="http://schemas.microsoft.com/office/drawing/2014/main" id="{8F0EEDA1-25F5-BF59-4AE7-8F0BD5C5A783}"/>
              </a:ext>
            </a:extLst>
          </p:cNvPr>
          <p:cNvSpPr>
            <a:spLocks noGrp="1"/>
          </p:cNvSpPr>
          <p:nvPr>
            <p:ph type="body" sz="quarter" idx="3"/>
          </p:nvPr>
        </p:nvSpPr>
        <p:spPr>
          <a:xfrm>
            <a:off x="5997577" y="1394847"/>
            <a:ext cx="5376223" cy="705173"/>
          </a:xfrm>
        </p:spPr>
        <p:txBody>
          <a:bodyPr/>
          <a:lstStyle/>
          <a:p>
            <a:r>
              <a:rPr lang="en-US" dirty="0"/>
              <a:t>Variable Rate Technology</a:t>
            </a:r>
          </a:p>
        </p:txBody>
      </p:sp>
      <p:pic>
        <p:nvPicPr>
          <p:cNvPr id="7" name="Google Shape;69;p15" descr="Photograph of a green tractor roof featuring a yellow GPS receiver labeled &quot;RTK 3000&quot; and an orange warning beacon light. The image highlights key components used for precision farming and safety signaling.">
            <a:extLst>
              <a:ext uri="{FF2B5EF4-FFF2-40B4-BE49-F238E27FC236}">
                <a16:creationId xmlns:a16="http://schemas.microsoft.com/office/drawing/2014/main" id="{C7CD5E69-F3FB-6123-5ECF-784DC5FAB915}"/>
              </a:ext>
            </a:extLst>
          </p:cNvPr>
          <p:cNvPicPr preferRelativeResize="0">
            <a:picLocks noGrp="1"/>
          </p:cNvPicPr>
          <p:nvPr>
            <p:ph sz="half" idx="2"/>
          </p:nvPr>
        </p:nvPicPr>
        <p:blipFill rotWithShape="1">
          <a:blip r:embed="rId3">
            <a:alphaModFix/>
          </a:blip>
          <a:srcRect/>
          <a:stretch/>
        </p:blipFill>
        <p:spPr>
          <a:xfrm>
            <a:off x="1074032" y="2371751"/>
            <a:ext cx="3452248" cy="3039560"/>
          </a:xfrm>
          <a:prstGeom prst="rect">
            <a:avLst/>
          </a:prstGeom>
          <a:noFill/>
          <a:ln>
            <a:noFill/>
          </a:ln>
        </p:spPr>
      </p:pic>
      <p:pic>
        <p:nvPicPr>
          <p:cNvPr id="1026" name="Picture 2" descr="Screenshot of a digital agricultural planning tool displaying a satellite map with a color-coded seeding rate overlay for a 169.8-acre field. The map uses a gradient from red to green to indicate seeding rates ranging from 21,000 to 32,000 seeds per acre, with detailed input data including seed variety P1185Q, average population rate of 27,295, and a 5% seed treatment loss.">
            <a:extLst>
              <a:ext uri="{FF2B5EF4-FFF2-40B4-BE49-F238E27FC236}">
                <a16:creationId xmlns:a16="http://schemas.microsoft.com/office/drawing/2014/main" id="{7D8CFD90-D021-7B53-0BB2-EE7EF8DC2705}"/>
              </a:ext>
            </a:extLst>
          </p:cNvPr>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5511994" y="2158581"/>
            <a:ext cx="5605974" cy="3465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0953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FA003-4896-48E6-80A3-BD9D1A571C44}"/>
              </a:ext>
            </a:extLst>
          </p:cNvPr>
          <p:cNvSpPr>
            <a:spLocks noGrp="1"/>
          </p:cNvSpPr>
          <p:nvPr>
            <p:ph type="title"/>
          </p:nvPr>
        </p:nvSpPr>
        <p:spPr/>
        <p:txBody>
          <a:bodyPr/>
          <a:lstStyle/>
          <a:p>
            <a:r>
              <a:rPr lang="en-US"/>
              <a:t>Why does it all matter?</a:t>
            </a:r>
          </a:p>
        </p:txBody>
      </p:sp>
      <p:sp>
        <p:nvSpPr>
          <p:cNvPr id="3" name="Content Placeholder 2">
            <a:extLst>
              <a:ext uri="{FF2B5EF4-FFF2-40B4-BE49-F238E27FC236}">
                <a16:creationId xmlns:a16="http://schemas.microsoft.com/office/drawing/2014/main" id="{52EB3396-826E-4D4F-A77E-7898703C2C21}"/>
              </a:ext>
            </a:extLst>
          </p:cNvPr>
          <p:cNvSpPr>
            <a:spLocks noGrp="1"/>
          </p:cNvSpPr>
          <p:nvPr>
            <p:ph idx="1"/>
          </p:nvPr>
        </p:nvSpPr>
        <p:spPr>
          <a:xfrm>
            <a:off x="647700" y="2162014"/>
            <a:ext cx="4354068" cy="3552986"/>
          </a:xfrm>
        </p:spPr>
        <p:txBody>
          <a:bodyPr/>
          <a:lstStyle/>
          <a:p>
            <a:r>
              <a:rPr lang="en-US" dirty="0"/>
              <a:t>Globally</a:t>
            </a:r>
          </a:p>
          <a:p>
            <a:pPr lvl="1"/>
            <a:r>
              <a:rPr lang="en-US" dirty="0"/>
              <a:t>Feeding 9.7 billion by 2050</a:t>
            </a:r>
          </a:p>
          <a:p>
            <a:pPr lvl="1"/>
            <a:r>
              <a:rPr lang="en-US" dirty="0"/>
              <a:t>Produce more with less</a:t>
            </a:r>
          </a:p>
          <a:p>
            <a:pPr lvl="2"/>
            <a:r>
              <a:rPr lang="en-US" dirty="0"/>
              <a:t>We’re not gaining more farm ground</a:t>
            </a:r>
          </a:p>
          <a:p>
            <a:pPr marL="457200" lvl="1" indent="0">
              <a:buNone/>
            </a:pPr>
            <a:endParaRPr lang="en-US" dirty="0"/>
          </a:p>
        </p:txBody>
      </p:sp>
      <p:pic>
        <p:nvPicPr>
          <p:cNvPr id="10" name="Picture 9" descr="A digital globe">
            <a:extLst>
              <a:ext uri="{FF2B5EF4-FFF2-40B4-BE49-F238E27FC236}">
                <a16:creationId xmlns:a16="http://schemas.microsoft.com/office/drawing/2014/main" id="{5BE91C01-EDE5-4865-A6E2-15E9ED36AAAE}"/>
              </a:ext>
            </a:extLst>
          </p:cNvPr>
          <p:cNvPicPr>
            <a:picLocks noChangeAspect="1"/>
          </p:cNvPicPr>
          <p:nvPr/>
        </p:nvPicPr>
        <p:blipFill>
          <a:blip r:embed="rId3"/>
          <a:stretch>
            <a:fillRect/>
          </a:stretch>
        </p:blipFill>
        <p:spPr>
          <a:xfrm>
            <a:off x="5375599" y="1959368"/>
            <a:ext cx="5897214" cy="3317358"/>
          </a:xfrm>
          <a:prstGeom prst="rect">
            <a:avLst/>
          </a:prstGeom>
        </p:spPr>
      </p:pic>
      <p:sp>
        <p:nvSpPr>
          <p:cNvPr id="4" name="TextBox 3">
            <a:extLst>
              <a:ext uri="{FF2B5EF4-FFF2-40B4-BE49-F238E27FC236}">
                <a16:creationId xmlns:a16="http://schemas.microsoft.com/office/drawing/2014/main" id="{A12D1AD6-593B-4420-9C33-28327BCF3FE8}"/>
              </a:ext>
            </a:extLst>
          </p:cNvPr>
          <p:cNvSpPr txBox="1"/>
          <p:nvPr/>
        </p:nvSpPr>
        <p:spPr>
          <a:xfrm>
            <a:off x="417250" y="6525087"/>
            <a:ext cx="7767962" cy="261610"/>
          </a:xfrm>
          <a:prstGeom prst="rect">
            <a:avLst/>
          </a:prstGeom>
          <a:noFill/>
        </p:spPr>
        <p:txBody>
          <a:bodyPr wrap="square" rtlCol="0">
            <a:spAutoFit/>
          </a:bodyPr>
          <a:lstStyle/>
          <a:p>
            <a:r>
              <a:rPr lang="en-US" sz="1100"/>
              <a:t>Photo courtesy of Microsoft Stock Images</a:t>
            </a:r>
          </a:p>
        </p:txBody>
      </p:sp>
      <p:pic>
        <p:nvPicPr>
          <p:cNvPr id="6" name="Picture 5">
            <a:extLst>
              <a:ext uri="{FF2B5EF4-FFF2-40B4-BE49-F238E27FC236}">
                <a16:creationId xmlns:a16="http://schemas.microsoft.com/office/drawing/2014/main" id="{86E39529-BB19-66E1-2C16-E317137C853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3434175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37EB5-D36A-406A-A246-32EDBF19FFC0}"/>
              </a:ext>
            </a:extLst>
          </p:cNvPr>
          <p:cNvSpPr>
            <a:spLocks noGrp="1"/>
          </p:cNvSpPr>
          <p:nvPr>
            <p:ph type="title"/>
          </p:nvPr>
        </p:nvSpPr>
        <p:spPr>
          <a:xfrm>
            <a:off x="658332" y="685800"/>
            <a:ext cx="1032244" cy="4869776"/>
          </a:xfrm>
        </p:spPr>
        <p:txBody>
          <a:bodyPr/>
          <a:lstStyle/>
          <a:p>
            <a:pPr algn="ctr"/>
            <a:r>
              <a:rPr lang="en-US" dirty="0"/>
              <a:t>L</a:t>
            </a:r>
            <a:br>
              <a:rPr lang="en-US" dirty="0"/>
            </a:br>
            <a:r>
              <a:rPr lang="en-US" dirty="0"/>
              <a:t>O</a:t>
            </a:r>
            <a:br>
              <a:rPr lang="en-US" dirty="0"/>
            </a:br>
            <a:r>
              <a:rPr lang="en-US" dirty="0"/>
              <a:t>C</a:t>
            </a:r>
            <a:br>
              <a:rPr lang="en-US" dirty="0"/>
            </a:br>
            <a:r>
              <a:rPr lang="en-US" dirty="0"/>
              <a:t>a</a:t>
            </a:r>
            <a:br>
              <a:rPr lang="en-US" dirty="0"/>
            </a:br>
            <a:r>
              <a:rPr lang="en-US" dirty="0"/>
              <a:t>l</a:t>
            </a:r>
          </a:p>
        </p:txBody>
      </p:sp>
      <p:sp>
        <p:nvSpPr>
          <p:cNvPr id="3" name="Content Placeholder 2">
            <a:extLst>
              <a:ext uri="{FF2B5EF4-FFF2-40B4-BE49-F238E27FC236}">
                <a16:creationId xmlns:a16="http://schemas.microsoft.com/office/drawing/2014/main" id="{83815F5D-7998-4C47-AA6B-0C184654F494}"/>
              </a:ext>
            </a:extLst>
          </p:cNvPr>
          <p:cNvSpPr>
            <a:spLocks noGrp="1"/>
          </p:cNvSpPr>
          <p:nvPr>
            <p:ph idx="1"/>
          </p:nvPr>
        </p:nvSpPr>
        <p:spPr>
          <a:xfrm>
            <a:off x="2697520" y="5226011"/>
            <a:ext cx="6796959" cy="1030889"/>
          </a:xfrm>
        </p:spPr>
        <p:txBody>
          <a:bodyPr>
            <a:normAutofit/>
          </a:bodyPr>
          <a:lstStyle/>
          <a:p>
            <a:pPr marL="0" indent="0" algn="ctr">
              <a:buNone/>
            </a:pPr>
            <a:r>
              <a:rPr lang="en-US" dirty="0"/>
              <a:t>Sustainability, Economic, Human Health</a:t>
            </a:r>
          </a:p>
        </p:txBody>
      </p:sp>
      <p:pic>
        <p:nvPicPr>
          <p:cNvPr id="5" name="Picture 4" descr="A map of Nebraska with red, orange, yellow, or green dots scattered around the state representing nitrate concentrations in groundwater wells. Green nitrate levels are greater than zero and less than 7.5 mg/l. Yellow is 7.5-10 mg/l. Orange is 10-20 mg/l. Red is greater than 20 mg/l. The trend is that higher nitrate areas seem to follow river systems in our state. ">
            <a:extLst>
              <a:ext uri="{FF2B5EF4-FFF2-40B4-BE49-F238E27FC236}">
                <a16:creationId xmlns:a16="http://schemas.microsoft.com/office/drawing/2014/main" id="{DA263C45-4684-4508-9E22-29A884846D46}"/>
              </a:ext>
            </a:extLst>
          </p:cNvPr>
          <p:cNvPicPr>
            <a:picLocks noChangeAspect="1"/>
          </p:cNvPicPr>
          <p:nvPr/>
        </p:nvPicPr>
        <p:blipFill>
          <a:blip r:embed="rId3"/>
          <a:stretch>
            <a:fillRect/>
          </a:stretch>
        </p:blipFill>
        <p:spPr>
          <a:xfrm>
            <a:off x="1978425" y="284113"/>
            <a:ext cx="8235149" cy="4869776"/>
          </a:xfrm>
          <a:prstGeom prst="rect">
            <a:avLst/>
          </a:prstGeom>
        </p:spPr>
      </p:pic>
      <p:sp>
        <p:nvSpPr>
          <p:cNvPr id="6" name="TextBox 5">
            <a:extLst>
              <a:ext uri="{FF2B5EF4-FFF2-40B4-BE49-F238E27FC236}">
                <a16:creationId xmlns:a16="http://schemas.microsoft.com/office/drawing/2014/main" id="{147D26E3-EF29-49B1-8984-6009EABF6E0B}"/>
              </a:ext>
              <a:ext uri="{C183D7F6-B498-43B3-948B-1728B52AA6E4}">
                <adec:decorative xmlns:adec="http://schemas.microsoft.com/office/drawing/2017/decorative" val="1"/>
              </a:ext>
            </a:extLst>
          </p:cNvPr>
          <p:cNvSpPr txBox="1"/>
          <p:nvPr/>
        </p:nvSpPr>
        <p:spPr>
          <a:xfrm>
            <a:off x="422548" y="6511079"/>
            <a:ext cx="10660531" cy="276999"/>
          </a:xfrm>
          <a:prstGeom prst="rect">
            <a:avLst/>
          </a:prstGeom>
          <a:noFill/>
        </p:spPr>
        <p:txBody>
          <a:bodyPr wrap="square" rtlCol="0">
            <a:spAutoFit/>
          </a:bodyPr>
          <a:lstStyle/>
          <a:p>
            <a:r>
              <a:rPr lang="en-US" sz="1200"/>
              <a:t>https://extensionpublications.unl.edu/assets/pdf/ec2008.pdf</a:t>
            </a:r>
          </a:p>
        </p:txBody>
      </p:sp>
      <p:pic>
        <p:nvPicPr>
          <p:cNvPr id="7" name="Picture 6">
            <a:extLst>
              <a:ext uri="{FF2B5EF4-FFF2-40B4-BE49-F238E27FC236}">
                <a16:creationId xmlns:a16="http://schemas.microsoft.com/office/drawing/2014/main" id="{CD987CA9-0C78-23A6-1701-354A121F421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36" y="5735637"/>
            <a:ext cx="929537" cy="940010"/>
          </a:xfrm>
          <a:prstGeom prst="rect">
            <a:avLst/>
          </a:prstGeom>
        </p:spPr>
      </p:pic>
    </p:spTree>
    <p:extLst>
      <p:ext uri="{BB962C8B-B14F-4D97-AF65-F5344CB8AC3E}">
        <p14:creationId xmlns:p14="http://schemas.microsoft.com/office/powerpoint/2010/main" val="6177137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E87A7-5185-C898-F5EE-63AC15C30F0E}"/>
              </a:ext>
            </a:extLst>
          </p:cNvPr>
          <p:cNvSpPr>
            <a:spLocks noGrp="1"/>
          </p:cNvSpPr>
          <p:nvPr>
            <p:ph type="title"/>
          </p:nvPr>
        </p:nvSpPr>
        <p:spPr/>
        <p:txBody>
          <a:bodyPr/>
          <a:lstStyle/>
          <a:p>
            <a:r>
              <a:rPr lang="en-US" dirty="0"/>
              <a:t>What are drones used for?</a:t>
            </a:r>
          </a:p>
        </p:txBody>
      </p:sp>
      <p:pic>
        <p:nvPicPr>
          <p:cNvPr id="5" name="Content Placeholder 4" descr="A delivery drone carrying a package inside a warehouse">
            <a:extLst>
              <a:ext uri="{FF2B5EF4-FFF2-40B4-BE49-F238E27FC236}">
                <a16:creationId xmlns:a16="http://schemas.microsoft.com/office/drawing/2014/main" id="{1B59F976-6F0D-7025-851C-ABD6A52C30DF}"/>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942975" y="1952625"/>
            <a:ext cx="3759895" cy="2114550"/>
          </a:xfrm>
        </p:spPr>
      </p:pic>
      <p:pic>
        <p:nvPicPr>
          <p:cNvPr id="6" name="Picture 5" descr="Photograph showing a construction worker wearing a yellow hard hat and reflective vest operating a drone above an active construction site with a city skyline in the background. The scene highlights use of drone technology for site monitoring and progress assessment in urban development.">
            <a:extLst>
              <a:ext uri="{FF2B5EF4-FFF2-40B4-BE49-F238E27FC236}">
                <a16:creationId xmlns:a16="http://schemas.microsoft.com/office/drawing/2014/main" id="{575B412B-2D6C-FA6A-A4E1-15A681924C9D}"/>
              </a:ext>
            </a:extLst>
          </p:cNvPr>
          <p:cNvPicPr>
            <a:picLocks noChangeAspect="1"/>
          </p:cNvPicPr>
          <p:nvPr/>
        </p:nvPicPr>
        <p:blipFill>
          <a:blip r:embed="rId6"/>
          <a:stretch>
            <a:fillRect/>
          </a:stretch>
        </p:blipFill>
        <p:spPr>
          <a:xfrm>
            <a:off x="3724275" y="4192838"/>
            <a:ext cx="3937845" cy="2207961"/>
          </a:xfrm>
          <a:prstGeom prst="rect">
            <a:avLst/>
          </a:prstGeom>
        </p:spPr>
      </p:pic>
      <p:pic>
        <p:nvPicPr>
          <p:cNvPr id="7" name="Video of Spray Drone Swarm" descr="A spray drone taking off from a flat trailer to go into the field while a second spray drone is coming back to land in the same spot to be refueled.">
            <a:hlinkClick r:id="" action="ppaction://media"/>
            <a:extLst>
              <a:ext uri="{FF2B5EF4-FFF2-40B4-BE49-F238E27FC236}">
                <a16:creationId xmlns:a16="http://schemas.microsoft.com/office/drawing/2014/main" id="{7A3102D6-4F7E-6268-7768-2FCCE5C416E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289776" y="771524"/>
            <a:ext cx="3155752" cy="5610225"/>
          </a:xfrm>
          <a:prstGeom prst="rect">
            <a:avLst/>
          </a:prstGeom>
        </p:spPr>
      </p:pic>
    </p:spTree>
    <p:extLst>
      <p:ext uri="{BB962C8B-B14F-4D97-AF65-F5344CB8AC3E}">
        <p14:creationId xmlns:p14="http://schemas.microsoft.com/office/powerpoint/2010/main" val="3756476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1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240DB-AC22-D447-C5ED-808AAA72846A}"/>
              </a:ext>
            </a:extLst>
          </p:cNvPr>
          <p:cNvSpPr>
            <a:spLocks noGrp="1"/>
          </p:cNvSpPr>
          <p:nvPr>
            <p:ph type="title"/>
          </p:nvPr>
        </p:nvSpPr>
        <p:spPr/>
        <p:txBody>
          <a:bodyPr/>
          <a:lstStyle/>
          <a:p>
            <a:r>
              <a:rPr lang="en-US" dirty="0"/>
              <a:t>IN the Field</a:t>
            </a:r>
          </a:p>
        </p:txBody>
      </p:sp>
      <p:sp>
        <p:nvSpPr>
          <p:cNvPr id="3" name="Content Placeholder 2">
            <a:extLst>
              <a:ext uri="{FF2B5EF4-FFF2-40B4-BE49-F238E27FC236}">
                <a16:creationId xmlns:a16="http://schemas.microsoft.com/office/drawing/2014/main" id="{5F6BC86B-E77E-1584-F9FF-158EC5B94A7E}"/>
              </a:ext>
            </a:extLst>
          </p:cNvPr>
          <p:cNvSpPr>
            <a:spLocks noGrp="1"/>
          </p:cNvSpPr>
          <p:nvPr>
            <p:ph idx="1"/>
          </p:nvPr>
        </p:nvSpPr>
        <p:spPr/>
        <p:txBody>
          <a:bodyPr/>
          <a:lstStyle/>
          <a:p>
            <a:endParaRPr lang="en-US" dirty="0"/>
          </a:p>
        </p:txBody>
      </p:sp>
      <p:pic>
        <p:nvPicPr>
          <p:cNvPr id="4" name="Picture 3" descr="A drone flying over a field">
            <a:extLst>
              <a:ext uri="{FF2B5EF4-FFF2-40B4-BE49-F238E27FC236}">
                <a16:creationId xmlns:a16="http://schemas.microsoft.com/office/drawing/2014/main" id="{A8008BF4-D23F-4229-9D80-1A91117DE9B1}"/>
              </a:ext>
            </a:extLst>
          </p:cNvPr>
          <p:cNvPicPr>
            <a:picLocks noChangeAspect="1"/>
          </p:cNvPicPr>
          <p:nvPr/>
        </p:nvPicPr>
        <p:blipFill>
          <a:blip r:embed="rId3"/>
          <a:stretch>
            <a:fillRect/>
          </a:stretch>
        </p:blipFill>
        <p:spPr>
          <a:xfrm>
            <a:off x="755209" y="2984293"/>
            <a:ext cx="3775365" cy="2831524"/>
          </a:xfrm>
          <a:prstGeom prst="rect">
            <a:avLst/>
          </a:prstGeom>
        </p:spPr>
      </p:pic>
      <p:pic>
        <p:nvPicPr>
          <p:cNvPr id="5" name="Picture 4" descr="2 people sitting in a field with a drone">
            <a:extLst>
              <a:ext uri="{FF2B5EF4-FFF2-40B4-BE49-F238E27FC236}">
                <a16:creationId xmlns:a16="http://schemas.microsoft.com/office/drawing/2014/main" id="{E0A8CB42-76B4-B946-FB9E-FBF63CC95FBD}"/>
              </a:ext>
            </a:extLst>
          </p:cNvPr>
          <p:cNvPicPr>
            <a:picLocks noChangeAspect="1"/>
          </p:cNvPicPr>
          <p:nvPr/>
        </p:nvPicPr>
        <p:blipFill>
          <a:blip r:embed="rId4"/>
          <a:stretch>
            <a:fillRect/>
          </a:stretch>
        </p:blipFill>
        <p:spPr>
          <a:xfrm>
            <a:off x="4066488" y="1154830"/>
            <a:ext cx="3658664" cy="2743998"/>
          </a:xfrm>
          <a:prstGeom prst="rect">
            <a:avLst/>
          </a:prstGeom>
        </p:spPr>
      </p:pic>
      <p:pic>
        <p:nvPicPr>
          <p:cNvPr id="6" name="Picture 5" descr="A group sitting in a field with a drone">
            <a:extLst>
              <a:ext uri="{FF2B5EF4-FFF2-40B4-BE49-F238E27FC236}">
                <a16:creationId xmlns:a16="http://schemas.microsoft.com/office/drawing/2014/main" id="{B0A92978-363F-C7D1-89DE-363DED4E6EAB}"/>
              </a:ext>
            </a:extLst>
          </p:cNvPr>
          <p:cNvPicPr>
            <a:picLocks noChangeAspect="1"/>
          </p:cNvPicPr>
          <p:nvPr/>
        </p:nvPicPr>
        <p:blipFill>
          <a:blip r:embed="rId5"/>
          <a:stretch>
            <a:fillRect/>
          </a:stretch>
        </p:blipFill>
        <p:spPr>
          <a:xfrm>
            <a:off x="7531229" y="2908803"/>
            <a:ext cx="3658664" cy="2743998"/>
          </a:xfrm>
          <a:prstGeom prst="rect">
            <a:avLst/>
          </a:prstGeom>
        </p:spPr>
      </p:pic>
    </p:spTree>
    <p:extLst>
      <p:ext uri="{BB962C8B-B14F-4D97-AF65-F5344CB8AC3E}">
        <p14:creationId xmlns:p14="http://schemas.microsoft.com/office/powerpoint/2010/main" val="42357143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RedWhitenewlogo">
  <a:themeElements>
    <a:clrScheme name="Northeast Brand Colors">
      <a:dk1>
        <a:srgbClr val="000000"/>
      </a:dk1>
      <a:lt1>
        <a:srgbClr val="ED1944"/>
      </a:lt1>
      <a:dk2>
        <a:srgbClr val="63666A"/>
      </a:dk2>
      <a:lt2>
        <a:srgbClr val="C8C9C7"/>
      </a:lt2>
      <a:accent1>
        <a:srgbClr val="E7E6E6"/>
      </a:accent1>
      <a:accent2>
        <a:srgbClr val="EE9AAB"/>
      </a:accent2>
      <a:accent3>
        <a:srgbClr val="E66781"/>
      </a:accent3>
      <a:accent4>
        <a:srgbClr val="C8153B"/>
      </a:accent4>
      <a:accent5>
        <a:srgbClr val="5D0E1F"/>
      </a:accent5>
      <a:accent6>
        <a:srgbClr val="3F3F3F"/>
      </a:accent6>
      <a:hlink>
        <a:srgbClr val="ED1944"/>
      </a:hlink>
      <a:folHlink>
        <a:srgbClr val="C8C9C7"/>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dWhitenewlogo" id="{E27FCB0D-7136-4AB6-8405-B324E93FE804}" vid="{30F997DE-0B00-4C05-B74B-117C8F1FE8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RedWhitenewlogo</Template>
  <TotalTime>510</TotalTime>
  <Words>2049</Words>
  <Application>Microsoft Office PowerPoint</Application>
  <PresentationFormat>Widescreen</PresentationFormat>
  <Paragraphs>120</Paragraphs>
  <Slides>22</Slides>
  <Notes>15</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Calibri Light</vt:lpstr>
      <vt:lpstr>Trebuchet MS</vt:lpstr>
      <vt:lpstr>RedWhitenewlogo</vt:lpstr>
      <vt:lpstr>Drones</vt:lpstr>
      <vt:lpstr>When you hear the words, “precision agriculture”, what do you think of?</vt:lpstr>
      <vt:lpstr>What is Precision Ag?</vt:lpstr>
      <vt:lpstr>Some Examples</vt:lpstr>
      <vt:lpstr>Examples</vt:lpstr>
      <vt:lpstr>Why does it all matter?</vt:lpstr>
      <vt:lpstr>L O C a l</vt:lpstr>
      <vt:lpstr>What are drones used for?</vt:lpstr>
      <vt:lpstr>IN the Field</vt:lpstr>
      <vt:lpstr>Drone Use in Agriculture</vt:lpstr>
      <vt:lpstr>Upload Images</vt:lpstr>
      <vt:lpstr>Explore Page</vt:lpstr>
      <vt:lpstr>Explore Layers</vt:lpstr>
      <vt:lpstr>Stand Count</vt:lpstr>
      <vt:lpstr>Things to Know about Drones </vt:lpstr>
      <vt:lpstr>Drone Licensing</vt:lpstr>
      <vt:lpstr>Pre-Flight Inspection</vt:lpstr>
      <vt:lpstr>Activity</vt:lpstr>
      <vt:lpstr>Pathway for Drone Activity</vt:lpstr>
      <vt:lpstr>Wrap up</vt:lpstr>
      <vt:lpstr>Conclusion</vt:lpstr>
      <vt:lpstr>Grant 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Courtney Nelson</dc:creator>
  <cp:lastModifiedBy>Tiffany Seybold</cp:lastModifiedBy>
  <cp:revision>3</cp:revision>
  <dcterms:created xsi:type="dcterms:W3CDTF">2024-11-11T16:24:10Z</dcterms:created>
  <dcterms:modified xsi:type="dcterms:W3CDTF">2026-09-02T21:57:47Z</dcterms:modified>
</cp:coreProperties>
</file>